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6" r:id="rId3"/>
    <p:sldId id="268" r:id="rId4"/>
    <p:sldId id="263" r:id="rId5"/>
    <p:sldId id="264" r:id="rId6"/>
    <p:sldId id="26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4DA"/>
    <a:srgbClr val="DCE6F1"/>
    <a:srgbClr val="4472C4"/>
    <a:srgbClr val="ED7D31"/>
    <a:srgbClr val="F3EFCE"/>
    <a:srgbClr val="D3D0B0"/>
    <a:srgbClr val="DEE9C1"/>
    <a:srgbClr val="EED3C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2" autoAdjust="0"/>
    <p:restoredTop sz="95623" autoAdjust="0"/>
  </p:normalViewPr>
  <p:slideViewPr>
    <p:cSldViewPr snapToGrid="0">
      <p:cViewPr>
        <p:scale>
          <a:sx n="90" d="100"/>
          <a:sy n="90"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A9E96-7B55-4ECB-A765-0C4A6B75628C}"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7DA01-64FF-4749-B155-FBEBB8EE9FA8}" type="slidenum">
              <a:rPr lang="en-US" smtClean="0"/>
              <a:t>‹#›</a:t>
            </a:fld>
            <a:endParaRPr lang="en-US"/>
          </a:p>
        </p:txBody>
      </p:sp>
    </p:spTree>
    <p:extLst>
      <p:ext uri="{BB962C8B-B14F-4D97-AF65-F5344CB8AC3E}">
        <p14:creationId xmlns:p14="http://schemas.microsoft.com/office/powerpoint/2010/main" val="118280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1</a:t>
            </a:fld>
            <a:endParaRPr lang="en-US"/>
          </a:p>
        </p:txBody>
      </p:sp>
    </p:spTree>
    <p:extLst>
      <p:ext uri="{BB962C8B-B14F-4D97-AF65-F5344CB8AC3E}">
        <p14:creationId xmlns:p14="http://schemas.microsoft.com/office/powerpoint/2010/main" val="350648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2</a:t>
            </a:fld>
            <a:endParaRPr lang="en-US"/>
          </a:p>
        </p:txBody>
      </p:sp>
    </p:spTree>
    <p:extLst>
      <p:ext uri="{BB962C8B-B14F-4D97-AF65-F5344CB8AC3E}">
        <p14:creationId xmlns:p14="http://schemas.microsoft.com/office/powerpoint/2010/main" val="209192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3</a:t>
            </a:fld>
            <a:endParaRPr lang="en-US"/>
          </a:p>
        </p:txBody>
      </p:sp>
    </p:spTree>
    <p:extLst>
      <p:ext uri="{BB962C8B-B14F-4D97-AF65-F5344CB8AC3E}">
        <p14:creationId xmlns:p14="http://schemas.microsoft.com/office/powerpoint/2010/main" val="153772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4</a:t>
            </a:fld>
            <a:endParaRPr lang="en-US"/>
          </a:p>
        </p:txBody>
      </p:sp>
    </p:spTree>
    <p:extLst>
      <p:ext uri="{BB962C8B-B14F-4D97-AF65-F5344CB8AC3E}">
        <p14:creationId xmlns:p14="http://schemas.microsoft.com/office/powerpoint/2010/main" val="108467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5</a:t>
            </a:fld>
            <a:endParaRPr lang="en-US"/>
          </a:p>
        </p:txBody>
      </p:sp>
    </p:spTree>
    <p:extLst>
      <p:ext uri="{BB962C8B-B14F-4D97-AF65-F5344CB8AC3E}">
        <p14:creationId xmlns:p14="http://schemas.microsoft.com/office/powerpoint/2010/main" val="7521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7DA01-64FF-4749-B155-FBEBB8EE9FA8}" type="slidenum">
              <a:rPr lang="en-US" smtClean="0"/>
              <a:t>6</a:t>
            </a:fld>
            <a:endParaRPr lang="en-US"/>
          </a:p>
        </p:txBody>
      </p:sp>
    </p:spTree>
    <p:extLst>
      <p:ext uri="{BB962C8B-B14F-4D97-AF65-F5344CB8AC3E}">
        <p14:creationId xmlns:p14="http://schemas.microsoft.com/office/powerpoint/2010/main" val="1887200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5B2C-CF39-4331-9BE4-8F847C830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CF0D3-2956-48D7-90F1-0A62D26A0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57A249-0D9B-4803-A708-A44405CE45C7}"/>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CEB0CC64-71E7-4DDB-B198-171EB80D2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42C7C-443D-4105-B22C-17B5C04FB831}"/>
              </a:ext>
            </a:extLst>
          </p:cNvPr>
          <p:cNvSpPr>
            <a:spLocks noGrp="1"/>
          </p:cNvSpPr>
          <p:nvPr>
            <p:ph type="sldNum" sz="quarter" idx="12"/>
          </p:nvPr>
        </p:nvSpPr>
        <p:spPr/>
        <p:txBody>
          <a:bodyPr/>
          <a:lstStyle/>
          <a:p>
            <a:fld id="{E1D596C3-57FE-48C9-B28F-5A88C7B03888}" type="slidenum">
              <a:rPr lang="en-US" smtClean="0"/>
              <a:t>‹#›</a:t>
            </a:fld>
            <a:endParaRPr lang="en-US"/>
          </a:p>
        </p:txBody>
      </p:sp>
      <p:sp>
        <p:nvSpPr>
          <p:cNvPr id="7" name="Rectangle 6">
            <a:extLst>
              <a:ext uri="{FF2B5EF4-FFF2-40B4-BE49-F238E27FC236}">
                <a16:creationId xmlns:a16="http://schemas.microsoft.com/office/drawing/2014/main" id="{52DDFE83-BED4-4E43-997A-D900C377259D}"/>
              </a:ext>
            </a:extLst>
          </p:cNvPr>
          <p:cNvSpPr/>
          <p:nvPr userDrawn="1"/>
        </p:nvSpPr>
        <p:spPr>
          <a:xfrm>
            <a:off x="-1" y="0"/>
            <a:ext cx="4593771" cy="6858000"/>
          </a:xfrm>
          <a:prstGeom prst="rect">
            <a:avLst/>
          </a:prstGeom>
          <a:solidFill>
            <a:srgbClr val="324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ject 3">
            <a:extLst>
              <a:ext uri="{FF2B5EF4-FFF2-40B4-BE49-F238E27FC236}">
                <a16:creationId xmlns:a16="http://schemas.microsoft.com/office/drawing/2014/main" id="{DBCFF13D-B1D1-4580-BAC4-7D7007AE7D21}"/>
              </a:ext>
            </a:extLst>
          </p:cNvPr>
          <p:cNvPicPr/>
          <p:nvPr userDrawn="1"/>
        </p:nvPicPr>
        <p:blipFill>
          <a:blip r:embed="rId2" cstate="print"/>
          <a:stretch>
            <a:fillRect/>
          </a:stretch>
        </p:blipFill>
        <p:spPr>
          <a:xfrm>
            <a:off x="838200" y="501650"/>
            <a:ext cx="2743199" cy="2533405"/>
          </a:xfrm>
          <a:prstGeom prst="rect">
            <a:avLst/>
          </a:prstGeom>
        </p:spPr>
      </p:pic>
      <p:pic>
        <p:nvPicPr>
          <p:cNvPr id="1026" name="Picture 2">
            <a:extLst>
              <a:ext uri="{FF2B5EF4-FFF2-40B4-BE49-F238E27FC236}">
                <a16:creationId xmlns:a16="http://schemas.microsoft.com/office/drawing/2014/main" id="{939053D2-3FA8-4EDA-8A94-BDF82BC7F1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043" y="3527674"/>
            <a:ext cx="3161512" cy="270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71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D701-EB49-4BD7-8F72-1D786F127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71387-5150-4792-8530-644E08BCE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7F2FB-9BB5-4827-B7B7-350BDEBF0AA7}"/>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C0348F6F-33B9-4C63-B2B9-851BB7EB5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866EE-B40C-455C-8539-18BF4BAC8416}"/>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398848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F9664-4276-43D5-9BBF-ED624B551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DC2BA-1EB6-4DD8-AD7B-CA08272B2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6B9A5-A85D-4619-ABE9-0BDDE661B52E}"/>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4BA687FF-F01E-475F-8213-16F7FC3A5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613F1-DB7A-4FF8-B8A8-DCF39F0B22BE}"/>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220828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8576-38B7-4C56-9EA3-29E911A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03A37-EC77-49F2-BA54-BE5DD9ECE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5648-1972-43A0-B8C9-94FE427FBC88}"/>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2BF8A89D-2969-413D-834D-587275A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56FED-77B1-439E-BF19-C8C3A8EB2A9B}"/>
              </a:ext>
            </a:extLst>
          </p:cNvPr>
          <p:cNvSpPr>
            <a:spLocks noGrp="1"/>
          </p:cNvSpPr>
          <p:nvPr>
            <p:ph type="sldNum" sz="quarter" idx="12"/>
          </p:nvPr>
        </p:nvSpPr>
        <p:spPr/>
        <p:txBody>
          <a:bodyPr/>
          <a:lstStyle/>
          <a:p>
            <a:fld id="{E1D596C3-57FE-48C9-B28F-5A88C7B03888}" type="slidenum">
              <a:rPr lang="en-US" smtClean="0"/>
              <a:t>‹#›</a:t>
            </a:fld>
            <a:endParaRPr lang="en-US"/>
          </a:p>
        </p:txBody>
      </p:sp>
      <p:grpSp>
        <p:nvGrpSpPr>
          <p:cNvPr id="8" name="Group 7">
            <a:extLst>
              <a:ext uri="{FF2B5EF4-FFF2-40B4-BE49-F238E27FC236}">
                <a16:creationId xmlns:a16="http://schemas.microsoft.com/office/drawing/2014/main" id="{0048DD3A-A9F0-4CE6-96D5-25853132FCB9}"/>
              </a:ext>
            </a:extLst>
          </p:cNvPr>
          <p:cNvGrpSpPr/>
          <p:nvPr/>
        </p:nvGrpSpPr>
        <p:grpSpPr>
          <a:xfrm>
            <a:off x="0" y="-2"/>
            <a:ext cx="12192000" cy="566059"/>
            <a:chOff x="0" y="-2"/>
            <a:chExt cx="12192000" cy="566059"/>
          </a:xfrm>
        </p:grpSpPr>
        <p:sp>
          <p:nvSpPr>
            <p:cNvPr id="10" name="Rectangle 9">
              <a:extLst>
                <a:ext uri="{FF2B5EF4-FFF2-40B4-BE49-F238E27FC236}">
                  <a16:creationId xmlns:a16="http://schemas.microsoft.com/office/drawing/2014/main" id="{BAC85C60-AB73-4E80-8D7F-4088FA2D7912}"/>
                </a:ext>
              </a:extLst>
            </p:cNvPr>
            <p:cNvSpPr/>
            <p:nvPr/>
          </p:nvSpPr>
          <p:spPr>
            <a:xfrm>
              <a:off x="0" y="0"/>
              <a:ext cx="3820886" cy="5660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B59419-662D-4A20-8DDB-C9476EB0F806}"/>
                </a:ext>
              </a:extLst>
            </p:cNvPr>
            <p:cNvSpPr/>
            <p:nvPr/>
          </p:nvSpPr>
          <p:spPr>
            <a:xfrm>
              <a:off x="3820886" y="-2"/>
              <a:ext cx="4550228" cy="566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A36C69-17A7-4D29-9BCB-18CD1D55AF20}"/>
                </a:ext>
              </a:extLst>
            </p:cNvPr>
            <p:cNvSpPr/>
            <p:nvPr/>
          </p:nvSpPr>
          <p:spPr>
            <a:xfrm>
              <a:off x="8371114" y="-1"/>
              <a:ext cx="3820886" cy="5660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572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718C-B1C7-4A60-8A87-EAD050406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6A315-EA2E-4C08-8B26-356A5C944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73283-FAA4-4A80-81FD-5834D961FCE0}"/>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89675893-F05E-44EC-86E0-4D58D269C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310D0-E0E1-4C98-9939-3BDB4260BE9E}"/>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37032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84B1-629F-4022-8C3B-B6D62EEC6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04FD2-1CBE-4A44-908B-9A5A6CE38A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2B5D4-80B5-4C17-8E2D-ABFCC5CD8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64D062-399A-4191-ACF8-80AB9946D278}"/>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6" name="Footer Placeholder 5">
            <a:extLst>
              <a:ext uri="{FF2B5EF4-FFF2-40B4-BE49-F238E27FC236}">
                <a16:creationId xmlns:a16="http://schemas.microsoft.com/office/drawing/2014/main" id="{63DBD3C5-4699-4574-AC00-BD687AECE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B5548-1FB5-4D15-B2E2-E9AE83F7CE94}"/>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427143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C42E-63E3-48D1-80DD-C1A814866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F52238-773D-4FEA-B629-C480EF07A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BA660-DA6E-4146-A516-1914B4974A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29924D-A2D4-4B0C-810C-1912F23D3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64299-7F12-47B3-91DD-918BBF87E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09C90B-F150-49C9-A2A1-C72F1259B41B}"/>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8" name="Footer Placeholder 7">
            <a:extLst>
              <a:ext uri="{FF2B5EF4-FFF2-40B4-BE49-F238E27FC236}">
                <a16:creationId xmlns:a16="http://schemas.microsoft.com/office/drawing/2014/main" id="{8E79EC7A-9FB3-4DCE-A90F-2D4C57A2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4B28D-A7C7-49AD-9602-FDB518467EE2}"/>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2657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BD81-AD13-4C7D-8C65-7B95F7ADD3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1F8B5-5064-4FF8-B11F-2EC462CA57A9}"/>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4" name="Footer Placeholder 3">
            <a:extLst>
              <a:ext uri="{FF2B5EF4-FFF2-40B4-BE49-F238E27FC236}">
                <a16:creationId xmlns:a16="http://schemas.microsoft.com/office/drawing/2014/main" id="{BB177C21-6E78-4677-BF26-5C97ECB7A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2895C1-5071-43DB-81D9-B47838833E85}"/>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338091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F7E6D-3BC6-4604-B36D-B3B22DE8531E}"/>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3" name="Footer Placeholder 2">
            <a:extLst>
              <a:ext uri="{FF2B5EF4-FFF2-40B4-BE49-F238E27FC236}">
                <a16:creationId xmlns:a16="http://schemas.microsoft.com/office/drawing/2014/main" id="{420C9B88-DC36-47A2-8C57-0F26625630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CECF50-D57A-42C1-AA79-F4AC62F87E3C}"/>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181536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06B1-438E-47FD-88AD-192D5CD1F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024E0B-F555-435A-8FD3-D2095067D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60FCB-1E37-4706-9D18-84C98054B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C90EF-B66A-45B6-82E8-1764270F20ED}"/>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6" name="Footer Placeholder 5">
            <a:extLst>
              <a:ext uri="{FF2B5EF4-FFF2-40B4-BE49-F238E27FC236}">
                <a16:creationId xmlns:a16="http://schemas.microsoft.com/office/drawing/2014/main" id="{B4E2B568-F023-4B88-B128-2DBC2E312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FC480-4246-4DD6-8A85-5EA67A23208A}"/>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84793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B90-BC0B-4C19-98B4-7EF404C5B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D6331-2A34-4EAE-B2FA-174A99072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F44F4-E94B-4725-BB21-015D3F0BA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6A568-4CE1-47BC-A5F1-58FF80339E96}"/>
              </a:ext>
            </a:extLst>
          </p:cNvPr>
          <p:cNvSpPr>
            <a:spLocks noGrp="1"/>
          </p:cNvSpPr>
          <p:nvPr>
            <p:ph type="dt" sz="half" idx="10"/>
          </p:nvPr>
        </p:nvSpPr>
        <p:spPr/>
        <p:txBody>
          <a:bodyPr/>
          <a:lstStyle/>
          <a:p>
            <a:fld id="{4B70E026-30D2-42E7-B1D0-E0BB034979C5}" type="datetimeFigureOut">
              <a:rPr lang="en-US" smtClean="0"/>
              <a:t>5/6/2024</a:t>
            </a:fld>
            <a:endParaRPr lang="en-US"/>
          </a:p>
        </p:txBody>
      </p:sp>
      <p:sp>
        <p:nvSpPr>
          <p:cNvPr id="6" name="Footer Placeholder 5">
            <a:extLst>
              <a:ext uri="{FF2B5EF4-FFF2-40B4-BE49-F238E27FC236}">
                <a16:creationId xmlns:a16="http://schemas.microsoft.com/office/drawing/2014/main" id="{8B52320C-210E-41A6-A176-4C4151E0E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99FFA-1182-4932-AACF-7A1B1A0593D9}"/>
              </a:ext>
            </a:extLst>
          </p:cNvPr>
          <p:cNvSpPr>
            <a:spLocks noGrp="1"/>
          </p:cNvSpPr>
          <p:nvPr>
            <p:ph type="sldNum" sz="quarter" idx="12"/>
          </p:nvPr>
        </p:nvSpPr>
        <p:spPr/>
        <p:txBody>
          <a:bodyPr/>
          <a:lstStyle/>
          <a:p>
            <a:fld id="{E1D596C3-57FE-48C9-B28F-5A88C7B03888}" type="slidenum">
              <a:rPr lang="en-US" smtClean="0"/>
              <a:t>‹#›</a:t>
            </a:fld>
            <a:endParaRPr lang="en-US"/>
          </a:p>
        </p:txBody>
      </p:sp>
    </p:spTree>
    <p:extLst>
      <p:ext uri="{BB962C8B-B14F-4D97-AF65-F5344CB8AC3E}">
        <p14:creationId xmlns:p14="http://schemas.microsoft.com/office/powerpoint/2010/main" val="244581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CE11B-D63B-45C1-AA15-A6B7DC8D2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116AB3-DCAE-4EB3-9025-EA85FD653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6B306-F758-4E02-9095-93FB20053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0E026-30D2-42E7-B1D0-E0BB034979C5}" type="datetimeFigureOut">
              <a:rPr lang="en-US" smtClean="0"/>
              <a:t>5/6/2024</a:t>
            </a:fld>
            <a:endParaRPr lang="en-US"/>
          </a:p>
        </p:txBody>
      </p:sp>
      <p:sp>
        <p:nvSpPr>
          <p:cNvPr id="5" name="Footer Placeholder 4">
            <a:extLst>
              <a:ext uri="{FF2B5EF4-FFF2-40B4-BE49-F238E27FC236}">
                <a16:creationId xmlns:a16="http://schemas.microsoft.com/office/drawing/2014/main" id="{336ECDF8-659A-48B2-9FB5-EDEFDCD7A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38DB9-BA50-492D-8711-5667A3273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596C3-57FE-48C9-B28F-5A88C7B03888}" type="slidenum">
              <a:rPr lang="en-US" smtClean="0"/>
              <a:t>‹#›</a:t>
            </a:fld>
            <a:endParaRPr lang="en-US"/>
          </a:p>
        </p:txBody>
      </p:sp>
    </p:spTree>
    <p:extLst>
      <p:ext uri="{BB962C8B-B14F-4D97-AF65-F5344CB8AC3E}">
        <p14:creationId xmlns:p14="http://schemas.microsoft.com/office/powerpoint/2010/main" val="2510188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Crimes Against Persons</a:t>
            </a:r>
          </a:p>
        </p:txBody>
      </p:sp>
      <p:pic>
        <p:nvPicPr>
          <p:cNvPr id="3" name="Picture 2">
            <a:extLst>
              <a:ext uri="{FF2B5EF4-FFF2-40B4-BE49-F238E27FC236}">
                <a16:creationId xmlns:a16="http://schemas.microsoft.com/office/drawing/2014/main" id="{057697FA-E833-48EC-AE88-63698976F51B}"/>
              </a:ext>
            </a:extLst>
          </p:cNvPr>
          <p:cNvPicPr>
            <a:picLocks noChangeAspect="1"/>
          </p:cNvPicPr>
          <p:nvPr/>
        </p:nvPicPr>
        <p:blipFill rotWithShape="1">
          <a:blip r:embed="rId3">
            <a:extLst>
              <a:ext uri="{28A0092B-C50C-407E-A947-70E740481C1C}">
                <a14:useLocalDpi xmlns:a14="http://schemas.microsoft.com/office/drawing/2010/main" val="0"/>
              </a:ext>
            </a:extLst>
          </a:blip>
          <a:srcRect l="4927"/>
          <a:stretch/>
        </p:blipFill>
        <p:spPr>
          <a:xfrm>
            <a:off x="9525" y="575411"/>
            <a:ext cx="8360765" cy="6269475"/>
          </a:xfrm>
          <a:prstGeom prst="rect">
            <a:avLst/>
          </a:prstGeom>
          <a:ln>
            <a:solidFill>
              <a:schemeClr val="tx1"/>
            </a:solidFill>
          </a:ln>
        </p:spPr>
      </p:pic>
      <p:graphicFrame>
        <p:nvGraphicFramePr>
          <p:cNvPr id="9" name="Table 8">
            <a:extLst>
              <a:ext uri="{FF2B5EF4-FFF2-40B4-BE49-F238E27FC236}">
                <a16:creationId xmlns:a16="http://schemas.microsoft.com/office/drawing/2014/main" id="{1ED5EF14-927D-4DD3-93E2-F59C6FAF5D35}"/>
              </a:ext>
            </a:extLst>
          </p:cNvPr>
          <p:cNvGraphicFramePr>
            <a:graphicFrameLocks noGrp="1"/>
          </p:cNvGraphicFramePr>
          <p:nvPr>
            <p:extLst>
              <p:ext uri="{D42A27DB-BD31-4B8C-83A1-F6EECF244321}">
                <p14:modId xmlns:p14="http://schemas.microsoft.com/office/powerpoint/2010/main" val="2250123305"/>
              </p:ext>
            </p:extLst>
          </p:nvPr>
        </p:nvGraphicFramePr>
        <p:xfrm>
          <a:off x="8504231" y="803347"/>
          <a:ext cx="978218" cy="1337310"/>
        </p:xfrm>
        <a:graphic>
          <a:graphicData uri="http://schemas.openxmlformats.org/drawingml/2006/table">
            <a:tbl>
              <a:tblPr/>
              <a:tblGrid>
                <a:gridCol w="560324">
                  <a:extLst>
                    <a:ext uri="{9D8B030D-6E8A-4147-A177-3AD203B41FA5}">
                      <a16:colId xmlns:a16="http://schemas.microsoft.com/office/drawing/2014/main" val="815615566"/>
                    </a:ext>
                  </a:extLst>
                </a:gridCol>
                <a:gridCol w="417894">
                  <a:extLst>
                    <a:ext uri="{9D8B030D-6E8A-4147-A177-3AD203B41FA5}">
                      <a16:colId xmlns:a16="http://schemas.microsoft.com/office/drawing/2014/main" val="563418952"/>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420855680"/>
                  </a:ext>
                </a:extLst>
              </a:tr>
              <a:tr h="190500">
                <a:tc>
                  <a:txBody>
                    <a:bodyPr/>
                    <a:lstStyle/>
                    <a:p>
                      <a:pPr algn="ctr" fontAlgn="b"/>
                      <a:r>
                        <a:rPr lang="en-US" sz="1400" b="0" i="0" u="none" strike="noStrike">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063164"/>
                  </a:ext>
                </a:extLst>
              </a:tr>
              <a:tr h="190500">
                <a:tc>
                  <a:txBody>
                    <a:bodyPr/>
                    <a:lstStyle/>
                    <a:p>
                      <a:pPr algn="ctr" fontAlgn="b"/>
                      <a:r>
                        <a:rPr lang="en-US" sz="1400" b="0" i="0" u="none" strike="noStrike">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603629"/>
                  </a:ext>
                </a:extLst>
              </a:tr>
              <a:tr h="190500">
                <a:tc>
                  <a:txBody>
                    <a:bodyPr/>
                    <a:lstStyle/>
                    <a:p>
                      <a:pPr algn="ctr" fontAlgn="b"/>
                      <a:r>
                        <a:rPr lang="en-US" sz="1400" b="0" i="0" u="none" strike="noStrike">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871976"/>
                  </a:ext>
                </a:extLst>
              </a:tr>
              <a:tr h="190500">
                <a:tc>
                  <a:txBody>
                    <a:bodyPr/>
                    <a:lstStyle/>
                    <a:p>
                      <a:pPr algn="ctr" fontAlgn="b"/>
                      <a:r>
                        <a:rPr lang="en-US" sz="1400" b="0" i="0" u="none" strike="noStrike">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768091"/>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521100367"/>
                  </a:ext>
                </a:extLst>
              </a:tr>
            </a:tbl>
          </a:graphicData>
        </a:graphic>
      </p:graphicFrame>
      <p:graphicFrame>
        <p:nvGraphicFramePr>
          <p:cNvPr id="12" name="Table 11">
            <a:extLst>
              <a:ext uri="{FF2B5EF4-FFF2-40B4-BE49-F238E27FC236}">
                <a16:creationId xmlns:a16="http://schemas.microsoft.com/office/drawing/2014/main" id="{76F1A5E9-BB37-421F-85D6-3B0C00836776}"/>
              </a:ext>
            </a:extLst>
          </p:cNvPr>
          <p:cNvGraphicFramePr>
            <a:graphicFrameLocks noGrp="1"/>
          </p:cNvGraphicFramePr>
          <p:nvPr>
            <p:extLst>
              <p:ext uri="{D42A27DB-BD31-4B8C-83A1-F6EECF244321}">
                <p14:modId xmlns:p14="http://schemas.microsoft.com/office/powerpoint/2010/main" val="3832830271"/>
              </p:ext>
            </p:extLst>
          </p:nvPr>
        </p:nvGraphicFramePr>
        <p:xfrm>
          <a:off x="8575446" y="2426017"/>
          <a:ext cx="835788" cy="2005965"/>
        </p:xfrm>
        <a:graphic>
          <a:graphicData uri="http://schemas.openxmlformats.org/drawingml/2006/table">
            <a:tbl>
              <a:tblPr/>
              <a:tblGrid>
                <a:gridCol w="417894">
                  <a:extLst>
                    <a:ext uri="{9D8B030D-6E8A-4147-A177-3AD203B41FA5}">
                      <a16:colId xmlns:a16="http://schemas.microsoft.com/office/drawing/2014/main" val="3679377895"/>
                    </a:ext>
                  </a:extLst>
                </a:gridCol>
                <a:gridCol w="417894">
                  <a:extLst>
                    <a:ext uri="{9D8B030D-6E8A-4147-A177-3AD203B41FA5}">
                      <a16:colId xmlns:a16="http://schemas.microsoft.com/office/drawing/2014/main" val="1608576204"/>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365834161"/>
                  </a:ext>
                </a:extLst>
              </a:tr>
              <a:tr h="190500">
                <a:tc>
                  <a:txBody>
                    <a:bodyPr/>
                    <a:lstStyle/>
                    <a:p>
                      <a:pPr algn="ctr" fontAlgn="b"/>
                      <a:r>
                        <a:rPr lang="en-US" sz="1400" b="0"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38981"/>
                  </a:ext>
                </a:extLst>
              </a:tr>
              <a:tr h="190500">
                <a:tc>
                  <a:txBody>
                    <a:bodyPr/>
                    <a:lstStyle/>
                    <a:p>
                      <a:pPr algn="ctr" fontAlgn="b"/>
                      <a:r>
                        <a:rPr lang="en-US" sz="1400" b="0"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56741"/>
                  </a:ext>
                </a:extLst>
              </a:tr>
              <a:tr h="190500">
                <a:tc>
                  <a:txBody>
                    <a:bodyPr/>
                    <a:lstStyle/>
                    <a:p>
                      <a:pPr algn="ctr" fontAlgn="b"/>
                      <a:r>
                        <a:rPr lang="en-US" sz="1400" b="0"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964732"/>
                  </a:ext>
                </a:extLst>
              </a:tr>
              <a:tr h="190500">
                <a:tc>
                  <a:txBody>
                    <a:bodyPr/>
                    <a:lstStyle/>
                    <a:p>
                      <a:pPr algn="ctr" fontAlgn="b"/>
                      <a:r>
                        <a:rPr lang="en-US" sz="1400" b="0" i="0" u="none" strike="noStrike">
                          <a:solidFill>
                            <a:srgbClr val="000000"/>
                          </a:solidFill>
                          <a:effectLst/>
                          <a:latin typeface="Calibri" panose="020F0502020204030204" pitchFamily="34" charset="0"/>
                        </a:rPr>
                        <a:t>Wed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013090"/>
                  </a:ext>
                </a:extLst>
              </a:tr>
              <a:tr h="190500">
                <a:tc>
                  <a:txBody>
                    <a:bodyPr/>
                    <a:lstStyle/>
                    <a:p>
                      <a:pPr algn="ctr" fontAlgn="b"/>
                      <a:r>
                        <a:rPr lang="en-US" sz="1400" b="0"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55818"/>
                  </a:ext>
                </a:extLst>
              </a:tr>
              <a:tr h="190500">
                <a:tc>
                  <a:txBody>
                    <a:bodyPr/>
                    <a:lstStyle/>
                    <a:p>
                      <a:pPr algn="ctr" fontAlgn="b"/>
                      <a:r>
                        <a:rPr lang="en-US" sz="1400" b="0"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992808"/>
                  </a:ext>
                </a:extLst>
              </a:tr>
              <a:tr h="190500">
                <a:tc>
                  <a:txBody>
                    <a:bodyPr/>
                    <a:lstStyle/>
                    <a:p>
                      <a:pPr algn="ctr" fontAlgn="b"/>
                      <a:r>
                        <a:rPr lang="en-US" sz="1400" b="0"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10942"/>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762402117"/>
                  </a:ext>
                </a:extLst>
              </a:tr>
            </a:tbl>
          </a:graphicData>
        </a:graphic>
      </p:graphicFrame>
      <p:graphicFrame>
        <p:nvGraphicFramePr>
          <p:cNvPr id="14" name="Table 13">
            <a:extLst>
              <a:ext uri="{FF2B5EF4-FFF2-40B4-BE49-F238E27FC236}">
                <a16:creationId xmlns:a16="http://schemas.microsoft.com/office/drawing/2014/main" id="{F8FE8F43-DC81-43B6-A1F3-F47382687A6B}"/>
              </a:ext>
            </a:extLst>
          </p:cNvPr>
          <p:cNvGraphicFramePr>
            <a:graphicFrameLocks noGrp="1"/>
          </p:cNvGraphicFramePr>
          <p:nvPr>
            <p:extLst>
              <p:ext uri="{D42A27DB-BD31-4B8C-83A1-F6EECF244321}">
                <p14:modId xmlns:p14="http://schemas.microsoft.com/office/powerpoint/2010/main" val="3716791962"/>
              </p:ext>
            </p:extLst>
          </p:nvPr>
        </p:nvGraphicFramePr>
        <p:xfrm>
          <a:off x="9718675" y="803347"/>
          <a:ext cx="2181670" cy="1783080"/>
        </p:xfrm>
        <a:graphic>
          <a:graphicData uri="http://schemas.openxmlformats.org/drawingml/2006/table">
            <a:tbl>
              <a:tblPr/>
              <a:tblGrid>
                <a:gridCol w="1763776">
                  <a:extLst>
                    <a:ext uri="{9D8B030D-6E8A-4147-A177-3AD203B41FA5}">
                      <a16:colId xmlns:a16="http://schemas.microsoft.com/office/drawing/2014/main" val="843913097"/>
                    </a:ext>
                  </a:extLst>
                </a:gridCol>
                <a:gridCol w="417894">
                  <a:extLst>
                    <a:ext uri="{9D8B030D-6E8A-4147-A177-3AD203B41FA5}">
                      <a16:colId xmlns:a16="http://schemas.microsoft.com/office/drawing/2014/main" val="1097371173"/>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NIBRs Offense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913718589"/>
                  </a:ext>
                </a:extLst>
              </a:tr>
              <a:tr h="190500">
                <a:tc>
                  <a:txBody>
                    <a:bodyPr/>
                    <a:lstStyle/>
                    <a:p>
                      <a:pPr algn="ctr" fontAlgn="b"/>
                      <a:r>
                        <a:rPr lang="en-US" sz="1400" b="0" i="0" u="none" strike="noStrike">
                          <a:solidFill>
                            <a:srgbClr val="000000"/>
                          </a:solidFill>
                          <a:effectLst/>
                          <a:latin typeface="Calibri" panose="020F0502020204030204" pitchFamily="34" charset="0"/>
                        </a:rPr>
                        <a:t>13B Simple Assault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677333"/>
                  </a:ext>
                </a:extLst>
              </a:tr>
              <a:tr h="190500">
                <a:tc>
                  <a:txBody>
                    <a:bodyPr/>
                    <a:lstStyle/>
                    <a:p>
                      <a:pPr algn="ctr" fontAlgn="b"/>
                      <a:r>
                        <a:rPr lang="en-US" sz="1400" b="0" i="0" u="none" strike="noStrike">
                          <a:solidFill>
                            <a:srgbClr val="000000"/>
                          </a:solidFill>
                          <a:effectLst/>
                          <a:latin typeface="Calibri" panose="020F0502020204030204" pitchFamily="34" charset="0"/>
                        </a:rPr>
                        <a:t>13C Intimidation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058899"/>
                  </a:ext>
                </a:extLst>
              </a:tr>
              <a:tr h="190500">
                <a:tc>
                  <a:txBody>
                    <a:bodyPr/>
                    <a:lstStyle/>
                    <a:p>
                      <a:pPr algn="ctr" fontAlgn="b"/>
                      <a:r>
                        <a:rPr lang="en-US" sz="1400" b="0" i="0" u="none" strike="noStrike">
                          <a:solidFill>
                            <a:srgbClr val="000000"/>
                          </a:solidFill>
                          <a:effectLst/>
                          <a:latin typeface="Calibri" panose="020F0502020204030204" pitchFamily="34" charset="0"/>
                        </a:rPr>
                        <a:t>13A Aggravated Assault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695308"/>
                  </a:ext>
                </a:extLst>
              </a:tr>
              <a:tr h="190500">
                <a:tc>
                  <a:txBody>
                    <a:bodyPr/>
                    <a:lstStyle/>
                    <a:p>
                      <a:pPr algn="ctr" fontAlgn="b"/>
                      <a:r>
                        <a:rPr lang="en-US" sz="1400" b="0" i="0" u="none" strike="noStrike">
                          <a:solidFill>
                            <a:srgbClr val="000000"/>
                          </a:solidFill>
                          <a:effectLst/>
                          <a:latin typeface="Calibri" panose="020F0502020204030204" pitchFamily="34" charset="0"/>
                        </a:rPr>
                        <a:t>11D Fondling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505054"/>
                  </a:ext>
                </a:extLst>
              </a:tr>
              <a:tr h="190500">
                <a:tc>
                  <a:txBody>
                    <a:bodyPr/>
                    <a:lstStyle/>
                    <a:p>
                      <a:pPr algn="ctr" fontAlgn="b"/>
                      <a:r>
                        <a:rPr lang="en-US" sz="1400" b="0" i="0" u="none" strike="noStrike">
                          <a:solidFill>
                            <a:srgbClr val="000000"/>
                          </a:solidFill>
                          <a:effectLst/>
                          <a:latin typeface="Calibri" panose="020F0502020204030204" pitchFamily="34" charset="0"/>
                        </a:rPr>
                        <a:t>11A Rape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95886"/>
                  </a:ext>
                </a:extLst>
              </a:tr>
              <a:tr h="190500">
                <a:tc>
                  <a:txBody>
                    <a:bodyPr/>
                    <a:lstStyle/>
                    <a:p>
                      <a:pPr algn="ctr" fontAlgn="b"/>
                      <a:r>
                        <a:rPr lang="en-US" sz="1400" b="0" i="0" u="none" strike="noStrike">
                          <a:solidFill>
                            <a:srgbClr val="000000"/>
                          </a:solidFill>
                          <a:effectLst/>
                          <a:latin typeface="Calibri" panose="020F0502020204030204" pitchFamily="34" charset="0"/>
                        </a:rPr>
                        <a:t>09A Homicide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47664"/>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887408320"/>
                  </a:ext>
                </a:extLst>
              </a:tr>
            </a:tbl>
          </a:graphicData>
        </a:graphic>
      </p:graphicFrame>
      <p:graphicFrame>
        <p:nvGraphicFramePr>
          <p:cNvPr id="17" name="Table 16">
            <a:extLst>
              <a:ext uri="{FF2B5EF4-FFF2-40B4-BE49-F238E27FC236}">
                <a16:creationId xmlns:a16="http://schemas.microsoft.com/office/drawing/2014/main" id="{62EDF8D9-BBE5-4276-8D5A-DE2331BAF272}"/>
              </a:ext>
            </a:extLst>
          </p:cNvPr>
          <p:cNvGraphicFramePr>
            <a:graphicFrameLocks noGrp="1"/>
          </p:cNvGraphicFramePr>
          <p:nvPr>
            <p:extLst>
              <p:ext uri="{D42A27DB-BD31-4B8C-83A1-F6EECF244321}">
                <p14:modId xmlns:p14="http://schemas.microsoft.com/office/powerpoint/2010/main" val="2211189477"/>
              </p:ext>
            </p:extLst>
          </p:nvPr>
        </p:nvGraphicFramePr>
        <p:xfrm>
          <a:off x="9992614" y="2716098"/>
          <a:ext cx="1633792" cy="891540"/>
        </p:xfrm>
        <a:graphic>
          <a:graphicData uri="http://schemas.openxmlformats.org/drawingml/2006/table">
            <a:tbl>
              <a:tblPr/>
              <a:tblGrid>
                <a:gridCol w="1215898">
                  <a:extLst>
                    <a:ext uri="{9D8B030D-6E8A-4147-A177-3AD203B41FA5}">
                      <a16:colId xmlns:a16="http://schemas.microsoft.com/office/drawing/2014/main" val="1351653133"/>
                    </a:ext>
                  </a:extLst>
                </a:gridCol>
                <a:gridCol w="417894">
                  <a:extLst>
                    <a:ext uri="{9D8B030D-6E8A-4147-A177-3AD203B41FA5}">
                      <a16:colId xmlns:a16="http://schemas.microsoft.com/office/drawing/2014/main" val="3013384204"/>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Family Violence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126574189"/>
                  </a:ext>
                </a:extLst>
              </a:tr>
              <a:tr h="190500">
                <a:tc>
                  <a:txBody>
                    <a:bodyPr/>
                    <a:lstStyle/>
                    <a:p>
                      <a:pPr algn="ctr" fontAlgn="b"/>
                      <a:r>
                        <a:rPr lang="en-US" sz="1400" b="0" i="0" u="none" strike="noStrike">
                          <a:solidFill>
                            <a:srgbClr val="000000"/>
                          </a:solidFill>
                          <a:effectLst/>
                          <a:latin typeface="Calibri" panose="020F0502020204030204" pitchFamily="34" charset="0"/>
                        </a:rPr>
                        <a:t>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52145"/>
                  </a:ext>
                </a:extLst>
              </a:tr>
              <a:tr h="190500">
                <a:tc>
                  <a:txBody>
                    <a:bodyPr/>
                    <a:lstStyle/>
                    <a:p>
                      <a:pPr algn="ctr" fontAlgn="b"/>
                      <a:r>
                        <a:rPr lang="en-US" sz="1400" b="0" i="0" u="none" strike="noStrike">
                          <a:solidFill>
                            <a:srgbClr val="000000"/>
                          </a:solidFill>
                          <a:effectLst/>
                          <a:latin typeface="Calibri" panose="020F0502020204030204" pitchFamily="34" charset="0"/>
                        </a:rPr>
                        <a: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00959"/>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94672443"/>
                  </a:ext>
                </a:extLst>
              </a:tr>
            </a:tbl>
          </a:graphicData>
        </a:graphic>
      </p:graphicFrame>
      <p:graphicFrame>
        <p:nvGraphicFramePr>
          <p:cNvPr id="20" name="Table 19">
            <a:extLst>
              <a:ext uri="{FF2B5EF4-FFF2-40B4-BE49-F238E27FC236}">
                <a16:creationId xmlns:a16="http://schemas.microsoft.com/office/drawing/2014/main" id="{E997F8E6-C7F6-477F-AED2-210DABB0C30D}"/>
              </a:ext>
            </a:extLst>
          </p:cNvPr>
          <p:cNvGraphicFramePr>
            <a:graphicFrameLocks noGrp="1"/>
          </p:cNvGraphicFramePr>
          <p:nvPr>
            <p:extLst>
              <p:ext uri="{D42A27DB-BD31-4B8C-83A1-F6EECF244321}">
                <p14:modId xmlns:p14="http://schemas.microsoft.com/office/powerpoint/2010/main" val="229618115"/>
              </p:ext>
            </p:extLst>
          </p:nvPr>
        </p:nvGraphicFramePr>
        <p:xfrm>
          <a:off x="10162413" y="3737309"/>
          <a:ext cx="1294194" cy="1114425"/>
        </p:xfrm>
        <a:graphic>
          <a:graphicData uri="http://schemas.openxmlformats.org/drawingml/2006/table">
            <a:tbl>
              <a:tblPr/>
              <a:tblGrid>
                <a:gridCol w="876300">
                  <a:extLst>
                    <a:ext uri="{9D8B030D-6E8A-4147-A177-3AD203B41FA5}">
                      <a16:colId xmlns:a16="http://schemas.microsoft.com/office/drawing/2014/main" val="3111673966"/>
                    </a:ext>
                  </a:extLst>
                </a:gridCol>
                <a:gridCol w="417894">
                  <a:extLst>
                    <a:ext uri="{9D8B030D-6E8A-4147-A177-3AD203B41FA5}">
                      <a16:colId xmlns:a16="http://schemas.microsoft.com/office/drawing/2014/main" val="2142492208"/>
                    </a:ext>
                  </a:extLst>
                </a:gridCol>
              </a:tblGrid>
              <a:tr h="215836">
                <a:tc>
                  <a:txBody>
                    <a:bodyPr/>
                    <a:lstStyle/>
                    <a:p>
                      <a:pPr algn="ctr" fontAlgn="b"/>
                      <a:r>
                        <a:rPr lang="en-US" sz="1400" b="1" i="0" u="none" strike="noStrike" dirty="0">
                          <a:solidFill>
                            <a:srgbClr val="000000"/>
                          </a:solidFill>
                          <a:effectLst/>
                          <a:latin typeface="Calibri" panose="020F0502020204030204" pitchFamily="34" charset="0"/>
                        </a:rPr>
                        <a:t>Victim Sex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989872556"/>
                  </a:ext>
                </a:extLst>
              </a:tr>
              <a:tr h="215836">
                <a:tc>
                  <a:txBody>
                    <a:bodyPr/>
                    <a:lstStyle/>
                    <a:p>
                      <a:pPr algn="ctr" fontAlgn="b"/>
                      <a:r>
                        <a:rPr lang="en-US" sz="1400" b="0" i="0" u="none" strike="noStrike" dirty="0">
                          <a:solidFill>
                            <a:srgbClr val="000000"/>
                          </a:solidFill>
                          <a:effectLst/>
                          <a:latin typeface="Calibri" panose="020F0502020204030204" pitchFamily="34" charset="0"/>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481714"/>
                  </a:ext>
                </a:extLst>
              </a:tr>
              <a:tr h="215836">
                <a:tc>
                  <a:txBody>
                    <a:bodyPr/>
                    <a:lstStyle/>
                    <a:p>
                      <a:pPr algn="ctr" fontAlgn="b"/>
                      <a:r>
                        <a:rPr lang="en-US" sz="1400" b="0" i="0" u="none" strike="noStrike" dirty="0">
                          <a:solidFill>
                            <a:srgbClr val="000000"/>
                          </a:solidFill>
                          <a:effectLst/>
                          <a:latin typeface="Calibri" panose="020F0502020204030204" pitchFamily="34" charset="0"/>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517545"/>
                  </a:ext>
                </a:extLst>
              </a:tr>
              <a:tr h="215836">
                <a:tc>
                  <a:txBody>
                    <a:bodyPr/>
                    <a:lstStyle/>
                    <a:p>
                      <a:pPr algn="ctr" fontAlgn="b"/>
                      <a:r>
                        <a:rPr lang="en-US" sz="1400" b="0" i="0" u="none" strike="noStrike" dirty="0">
                          <a:solidFill>
                            <a:srgbClr val="000000"/>
                          </a:solidFill>
                          <a:effectLst/>
                          <a:latin typeface="Calibri" panose="020F0502020204030204" pitchFamily="34" charset="0"/>
                        </a:rPr>
                        <a:t>Unknown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485914"/>
                  </a:ext>
                </a:extLst>
              </a:tr>
              <a:tr h="215836">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907760314"/>
                  </a:ext>
                </a:extLst>
              </a:tr>
            </a:tbl>
          </a:graphicData>
        </a:graphic>
      </p:graphicFrame>
      <p:sp>
        <p:nvSpPr>
          <p:cNvPr id="22" name="TextBox 21">
            <a:extLst>
              <a:ext uri="{FF2B5EF4-FFF2-40B4-BE49-F238E27FC236}">
                <a16:creationId xmlns:a16="http://schemas.microsoft.com/office/drawing/2014/main" id="{D0E6B599-9FF2-43DB-BFB8-5863838AAF5E}"/>
              </a:ext>
            </a:extLst>
          </p:cNvPr>
          <p:cNvSpPr txBox="1"/>
          <p:nvPr/>
        </p:nvSpPr>
        <p:spPr>
          <a:xfrm>
            <a:off x="8370290" y="6013212"/>
            <a:ext cx="3812185" cy="830997"/>
          </a:xfrm>
          <a:prstGeom prst="rect">
            <a:avLst/>
          </a:prstGeom>
          <a:noFill/>
        </p:spPr>
        <p:txBody>
          <a:bodyPr wrap="square" rtlCol="0">
            <a:spAutoFit/>
          </a:bodyPr>
          <a:lstStyle/>
          <a:p>
            <a:r>
              <a:rPr lang="en-US" sz="1200" b="1" dirty="0"/>
              <a:t>Analyst Comment: </a:t>
            </a:r>
            <a:r>
              <a:rPr lang="en-US" sz="1200" dirty="0"/>
              <a:t>No identifiable hotspot for Crimes Against Persons committed in the first four months of 2024 could be detected. This is likely due to the lack of density versus the number of crimes committed.</a:t>
            </a:r>
            <a:endParaRPr lang="en-US" sz="1200" b="1" dirty="0"/>
          </a:p>
        </p:txBody>
      </p:sp>
      <p:sp>
        <p:nvSpPr>
          <p:cNvPr id="23" name="TextBox 22">
            <a:extLst>
              <a:ext uri="{FF2B5EF4-FFF2-40B4-BE49-F238E27FC236}">
                <a16:creationId xmlns:a16="http://schemas.microsoft.com/office/drawing/2014/main" id="{49A34DBE-70DF-4ED6-84EC-89EF9996C379}"/>
              </a:ext>
            </a:extLst>
          </p:cNvPr>
          <p:cNvSpPr txBox="1"/>
          <p:nvPr/>
        </p:nvSpPr>
        <p:spPr>
          <a:xfrm>
            <a:off x="6858000" y="5082363"/>
            <a:ext cx="1265274" cy="369332"/>
          </a:xfrm>
          <a:prstGeom prst="rect">
            <a:avLst/>
          </a:prstGeom>
          <a:solidFill>
            <a:schemeClr val="bg1"/>
          </a:solidFill>
          <a:ln>
            <a:solidFill>
              <a:schemeClr val="tx1"/>
            </a:solidFill>
          </a:ln>
        </p:spPr>
        <p:txBody>
          <a:bodyPr wrap="square" rtlCol="0">
            <a:spAutoFit/>
          </a:bodyPr>
          <a:lstStyle/>
          <a:p>
            <a:pPr algn="ctr"/>
            <a:r>
              <a:rPr lang="en-US" dirty="0"/>
              <a:t>2 Stabbings</a:t>
            </a:r>
          </a:p>
        </p:txBody>
      </p:sp>
      <p:cxnSp>
        <p:nvCxnSpPr>
          <p:cNvPr id="28" name="Straight Arrow Connector 27">
            <a:extLst>
              <a:ext uri="{FF2B5EF4-FFF2-40B4-BE49-F238E27FC236}">
                <a16:creationId xmlns:a16="http://schemas.microsoft.com/office/drawing/2014/main" id="{8740F1C1-A4AF-4F09-B240-5EB8E613666B}"/>
              </a:ext>
            </a:extLst>
          </p:cNvPr>
          <p:cNvCxnSpPr>
            <a:stCxn id="23" idx="1"/>
          </p:cNvCxnSpPr>
          <p:nvPr/>
        </p:nvCxnSpPr>
        <p:spPr>
          <a:xfrm flipH="1" flipV="1">
            <a:off x="5996763" y="4976037"/>
            <a:ext cx="861237" cy="2909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84B1326-75D5-4D75-A963-06A0875D27C8}"/>
              </a:ext>
            </a:extLst>
          </p:cNvPr>
          <p:cNvSpPr txBox="1"/>
          <p:nvPr/>
        </p:nvSpPr>
        <p:spPr>
          <a:xfrm>
            <a:off x="1910443" y="6244721"/>
            <a:ext cx="1265274" cy="369332"/>
          </a:xfrm>
          <a:prstGeom prst="rect">
            <a:avLst/>
          </a:prstGeom>
          <a:solidFill>
            <a:schemeClr val="bg1"/>
          </a:solidFill>
          <a:ln>
            <a:solidFill>
              <a:schemeClr val="tx1"/>
            </a:solidFill>
          </a:ln>
        </p:spPr>
        <p:txBody>
          <a:bodyPr wrap="square" rtlCol="0">
            <a:spAutoFit/>
          </a:bodyPr>
          <a:lstStyle/>
          <a:p>
            <a:pPr algn="ctr"/>
            <a:r>
              <a:rPr lang="en-US" dirty="0"/>
              <a:t>Homicide</a:t>
            </a:r>
          </a:p>
        </p:txBody>
      </p:sp>
      <p:cxnSp>
        <p:nvCxnSpPr>
          <p:cNvPr id="30" name="Straight Arrow Connector 29">
            <a:extLst>
              <a:ext uri="{FF2B5EF4-FFF2-40B4-BE49-F238E27FC236}">
                <a16:creationId xmlns:a16="http://schemas.microsoft.com/office/drawing/2014/main" id="{0C3013CD-137C-48CC-8A96-51FA7E9C6F8F}"/>
              </a:ext>
            </a:extLst>
          </p:cNvPr>
          <p:cNvCxnSpPr>
            <a:cxnSpLocks/>
            <a:stCxn id="29" idx="0"/>
          </p:cNvCxnSpPr>
          <p:nvPr/>
        </p:nvCxnSpPr>
        <p:spPr>
          <a:xfrm flipV="1">
            <a:off x="2543080" y="5677786"/>
            <a:ext cx="242650" cy="5669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C442C8F-E0C8-42A6-AE71-A7AD7137D650}"/>
              </a:ext>
            </a:extLst>
          </p:cNvPr>
          <p:cNvGrpSpPr/>
          <p:nvPr/>
        </p:nvGrpSpPr>
        <p:grpSpPr>
          <a:xfrm>
            <a:off x="7103903" y="6474878"/>
            <a:ext cx="1265274" cy="369332"/>
            <a:chOff x="9525" y="5267029"/>
            <a:chExt cx="1149424" cy="369332"/>
          </a:xfrm>
        </p:grpSpPr>
        <p:sp>
          <p:nvSpPr>
            <p:cNvPr id="33" name="TextBox 32">
              <a:extLst>
                <a:ext uri="{FF2B5EF4-FFF2-40B4-BE49-F238E27FC236}">
                  <a16:creationId xmlns:a16="http://schemas.microsoft.com/office/drawing/2014/main" id="{3AA39E6F-53E6-41DF-909A-088ED2418AE4}"/>
                </a:ext>
              </a:extLst>
            </p:cNvPr>
            <p:cNvSpPr txBox="1"/>
            <p:nvPr/>
          </p:nvSpPr>
          <p:spPr>
            <a:xfrm>
              <a:off x="9525" y="5267029"/>
              <a:ext cx="1149424" cy="369332"/>
            </a:xfrm>
            <a:prstGeom prst="rect">
              <a:avLst/>
            </a:prstGeom>
            <a:solidFill>
              <a:schemeClr val="bg1"/>
            </a:solidFill>
            <a:ln>
              <a:solidFill>
                <a:schemeClr val="tx1"/>
              </a:solidFill>
            </a:ln>
          </p:spPr>
          <p:txBody>
            <a:bodyPr wrap="square" rtlCol="0">
              <a:spAutoFit/>
            </a:bodyPr>
            <a:lstStyle/>
            <a:p>
              <a:pPr algn="r"/>
              <a:r>
                <a:rPr lang="en-US" dirty="0"/>
                <a:t>Incident</a:t>
              </a:r>
            </a:p>
          </p:txBody>
        </p:sp>
        <p:pic>
          <p:nvPicPr>
            <p:cNvPr id="35" name="Picture 34">
              <a:extLst>
                <a:ext uri="{FF2B5EF4-FFF2-40B4-BE49-F238E27FC236}">
                  <a16:creationId xmlns:a16="http://schemas.microsoft.com/office/drawing/2014/main" id="{2CEC748C-DBFA-405A-A964-059D0128E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6" y="5318326"/>
              <a:ext cx="190527" cy="266737"/>
            </a:xfrm>
            <a:prstGeom prst="rect">
              <a:avLst/>
            </a:prstGeom>
          </p:spPr>
        </p:pic>
      </p:grpSp>
    </p:spTree>
    <p:extLst>
      <p:ext uri="{BB962C8B-B14F-4D97-AF65-F5344CB8AC3E}">
        <p14:creationId xmlns:p14="http://schemas.microsoft.com/office/powerpoint/2010/main" val="134104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Crimes Against Property</a:t>
            </a:r>
          </a:p>
        </p:txBody>
      </p:sp>
      <p:pic>
        <p:nvPicPr>
          <p:cNvPr id="3" name="Picture 2">
            <a:extLst>
              <a:ext uri="{FF2B5EF4-FFF2-40B4-BE49-F238E27FC236}">
                <a16:creationId xmlns:a16="http://schemas.microsoft.com/office/drawing/2014/main" id="{208A7049-8C3D-468C-B0B8-DE4912FDB232}"/>
              </a:ext>
            </a:extLst>
          </p:cNvPr>
          <p:cNvPicPr>
            <a:picLocks noChangeAspect="1"/>
          </p:cNvPicPr>
          <p:nvPr/>
        </p:nvPicPr>
        <p:blipFill rotWithShape="1">
          <a:blip r:embed="rId3">
            <a:extLst>
              <a:ext uri="{28A0092B-C50C-407E-A947-70E740481C1C}">
                <a14:useLocalDpi xmlns:a14="http://schemas.microsoft.com/office/drawing/2010/main" val="0"/>
              </a:ext>
            </a:extLst>
          </a:blip>
          <a:srcRect l="4919"/>
          <a:stretch/>
        </p:blipFill>
        <p:spPr>
          <a:xfrm>
            <a:off x="0" y="575412"/>
            <a:ext cx="8282496" cy="6261927"/>
          </a:xfrm>
          <a:prstGeom prst="rect">
            <a:avLst/>
          </a:prstGeom>
          <a:ln>
            <a:solidFill>
              <a:schemeClr val="tx1"/>
            </a:solidFill>
          </a:ln>
        </p:spPr>
      </p:pic>
      <p:graphicFrame>
        <p:nvGraphicFramePr>
          <p:cNvPr id="9" name="Table 8">
            <a:extLst>
              <a:ext uri="{FF2B5EF4-FFF2-40B4-BE49-F238E27FC236}">
                <a16:creationId xmlns:a16="http://schemas.microsoft.com/office/drawing/2014/main" id="{9A530B64-FB08-463D-BB6E-E2C69A330E6C}"/>
              </a:ext>
            </a:extLst>
          </p:cNvPr>
          <p:cNvGraphicFramePr>
            <a:graphicFrameLocks noGrp="1"/>
          </p:cNvGraphicFramePr>
          <p:nvPr>
            <p:extLst>
              <p:ext uri="{D42A27DB-BD31-4B8C-83A1-F6EECF244321}">
                <p14:modId xmlns:p14="http://schemas.microsoft.com/office/powerpoint/2010/main" val="2343256121"/>
              </p:ext>
            </p:extLst>
          </p:nvPr>
        </p:nvGraphicFramePr>
        <p:xfrm>
          <a:off x="10581860" y="928622"/>
          <a:ext cx="978218" cy="1337310"/>
        </p:xfrm>
        <a:graphic>
          <a:graphicData uri="http://schemas.openxmlformats.org/drawingml/2006/table">
            <a:tbl>
              <a:tblPr/>
              <a:tblGrid>
                <a:gridCol w="560324">
                  <a:extLst>
                    <a:ext uri="{9D8B030D-6E8A-4147-A177-3AD203B41FA5}">
                      <a16:colId xmlns:a16="http://schemas.microsoft.com/office/drawing/2014/main" val="3998300144"/>
                    </a:ext>
                  </a:extLst>
                </a:gridCol>
                <a:gridCol w="417894">
                  <a:extLst>
                    <a:ext uri="{9D8B030D-6E8A-4147-A177-3AD203B41FA5}">
                      <a16:colId xmlns:a16="http://schemas.microsoft.com/office/drawing/2014/main" val="767252730"/>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021995003"/>
                  </a:ext>
                </a:extLst>
              </a:tr>
              <a:tr h="190500">
                <a:tc>
                  <a:txBody>
                    <a:bodyPr/>
                    <a:lstStyle/>
                    <a:p>
                      <a:pPr algn="ctr" fontAlgn="b"/>
                      <a:r>
                        <a:rPr lang="en-US" sz="1400" b="0" i="0" u="none" strike="noStrike">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18101"/>
                  </a:ext>
                </a:extLst>
              </a:tr>
              <a:tr h="190500">
                <a:tc>
                  <a:txBody>
                    <a:bodyPr/>
                    <a:lstStyle/>
                    <a:p>
                      <a:pPr algn="ctr" fontAlgn="b"/>
                      <a:r>
                        <a:rPr lang="en-US" sz="1400" b="0" i="0" u="none" strike="noStrike">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970565"/>
                  </a:ext>
                </a:extLst>
              </a:tr>
              <a:tr h="190500">
                <a:tc>
                  <a:txBody>
                    <a:bodyPr/>
                    <a:lstStyle/>
                    <a:p>
                      <a:pPr algn="ctr" fontAlgn="b"/>
                      <a:r>
                        <a:rPr lang="en-US" sz="1400" b="0" i="0" u="none" strike="noStrike">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962083"/>
                  </a:ext>
                </a:extLst>
              </a:tr>
              <a:tr h="190500">
                <a:tc>
                  <a:txBody>
                    <a:bodyPr/>
                    <a:lstStyle/>
                    <a:p>
                      <a:pPr algn="ctr" fontAlgn="b"/>
                      <a:r>
                        <a:rPr lang="en-US" sz="1400" b="0" i="0" u="none" strike="noStrike">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53991"/>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038847109"/>
                  </a:ext>
                </a:extLst>
              </a:tr>
            </a:tbl>
          </a:graphicData>
        </a:graphic>
      </p:graphicFrame>
      <p:graphicFrame>
        <p:nvGraphicFramePr>
          <p:cNvPr id="12" name="Table 11">
            <a:extLst>
              <a:ext uri="{FF2B5EF4-FFF2-40B4-BE49-F238E27FC236}">
                <a16:creationId xmlns:a16="http://schemas.microsoft.com/office/drawing/2014/main" id="{11624DFE-BD3E-4D89-B68C-40E52D19ED5B}"/>
              </a:ext>
            </a:extLst>
          </p:cNvPr>
          <p:cNvGraphicFramePr>
            <a:graphicFrameLocks noGrp="1"/>
          </p:cNvGraphicFramePr>
          <p:nvPr>
            <p:extLst>
              <p:ext uri="{D42A27DB-BD31-4B8C-83A1-F6EECF244321}">
                <p14:modId xmlns:p14="http://schemas.microsoft.com/office/powerpoint/2010/main" val="4088494920"/>
              </p:ext>
            </p:extLst>
          </p:nvPr>
        </p:nvGraphicFramePr>
        <p:xfrm>
          <a:off x="9014284" y="594295"/>
          <a:ext cx="835788" cy="2005965"/>
        </p:xfrm>
        <a:graphic>
          <a:graphicData uri="http://schemas.openxmlformats.org/drawingml/2006/table">
            <a:tbl>
              <a:tblPr/>
              <a:tblGrid>
                <a:gridCol w="417894">
                  <a:extLst>
                    <a:ext uri="{9D8B030D-6E8A-4147-A177-3AD203B41FA5}">
                      <a16:colId xmlns:a16="http://schemas.microsoft.com/office/drawing/2014/main" val="1946649685"/>
                    </a:ext>
                  </a:extLst>
                </a:gridCol>
                <a:gridCol w="417894">
                  <a:extLst>
                    <a:ext uri="{9D8B030D-6E8A-4147-A177-3AD203B41FA5}">
                      <a16:colId xmlns:a16="http://schemas.microsoft.com/office/drawing/2014/main" val="1513806445"/>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607941845"/>
                  </a:ext>
                </a:extLst>
              </a:tr>
              <a:tr h="190500">
                <a:tc>
                  <a:txBody>
                    <a:bodyPr/>
                    <a:lstStyle/>
                    <a:p>
                      <a:pPr algn="ctr" fontAlgn="b"/>
                      <a:r>
                        <a:rPr lang="en-US" sz="1400" b="0"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55285"/>
                  </a:ext>
                </a:extLst>
              </a:tr>
              <a:tr h="190500">
                <a:tc>
                  <a:txBody>
                    <a:bodyPr/>
                    <a:lstStyle/>
                    <a:p>
                      <a:pPr algn="ctr" fontAlgn="b"/>
                      <a:r>
                        <a:rPr lang="en-US" sz="1400" b="0"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891919"/>
                  </a:ext>
                </a:extLst>
              </a:tr>
              <a:tr h="190500">
                <a:tc>
                  <a:txBody>
                    <a:bodyPr/>
                    <a:lstStyle/>
                    <a:p>
                      <a:pPr algn="ctr" fontAlgn="b"/>
                      <a:r>
                        <a:rPr lang="en-US" sz="1400" b="0"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438011"/>
                  </a:ext>
                </a:extLst>
              </a:tr>
              <a:tr h="190500">
                <a:tc>
                  <a:txBody>
                    <a:bodyPr/>
                    <a:lstStyle/>
                    <a:p>
                      <a:pPr algn="ctr" fontAlgn="b"/>
                      <a:r>
                        <a:rPr lang="en-US" sz="1400" b="0" i="0" u="none" strike="noStrike">
                          <a:solidFill>
                            <a:srgbClr val="000000"/>
                          </a:solidFill>
                          <a:effectLst/>
                          <a:latin typeface="Calibri" panose="020F0502020204030204" pitchFamily="34" charset="0"/>
                        </a:rPr>
                        <a:t>Wed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343617"/>
                  </a:ext>
                </a:extLst>
              </a:tr>
              <a:tr h="190500">
                <a:tc>
                  <a:txBody>
                    <a:bodyPr/>
                    <a:lstStyle/>
                    <a:p>
                      <a:pPr algn="ctr" fontAlgn="b"/>
                      <a:r>
                        <a:rPr lang="en-US" sz="1400" b="0"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770704"/>
                  </a:ext>
                </a:extLst>
              </a:tr>
              <a:tr h="190500">
                <a:tc>
                  <a:txBody>
                    <a:bodyPr/>
                    <a:lstStyle/>
                    <a:p>
                      <a:pPr algn="ctr" fontAlgn="b"/>
                      <a:r>
                        <a:rPr lang="en-US" sz="1400" b="0"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2599201"/>
                  </a:ext>
                </a:extLst>
              </a:tr>
              <a:tr h="190500">
                <a:tc>
                  <a:txBody>
                    <a:bodyPr/>
                    <a:lstStyle/>
                    <a:p>
                      <a:pPr algn="ctr" fontAlgn="b"/>
                      <a:r>
                        <a:rPr lang="en-US" sz="1400" b="0"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678108"/>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485172481"/>
                  </a:ext>
                </a:extLst>
              </a:tr>
            </a:tbl>
          </a:graphicData>
        </a:graphic>
      </p:graphicFrame>
      <p:graphicFrame>
        <p:nvGraphicFramePr>
          <p:cNvPr id="19" name="Table 18">
            <a:extLst>
              <a:ext uri="{FF2B5EF4-FFF2-40B4-BE49-F238E27FC236}">
                <a16:creationId xmlns:a16="http://schemas.microsoft.com/office/drawing/2014/main" id="{6AC7EB0C-BC57-4E33-B306-522433678390}"/>
              </a:ext>
            </a:extLst>
          </p:cNvPr>
          <p:cNvGraphicFramePr>
            <a:graphicFrameLocks noGrp="1"/>
          </p:cNvGraphicFramePr>
          <p:nvPr>
            <p:extLst>
              <p:ext uri="{D42A27DB-BD31-4B8C-83A1-F6EECF244321}">
                <p14:modId xmlns:p14="http://schemas.microsoft.com/office/powerpoint/2010/main" val="298744491"/>
              </p:ext>
            </p:extLst>
          </p:nvPr>
        </p:nvGraphicFramePr>
        <p:xfrm>
          <a:off x="8453488" y="2798233"/>
          <a:ext cx="3654489" cy="2228850"/>
        </p:xfrm>
        <a:graphic>
          <a:graphicData uri="http://schemas.openxmlformats.org/drawingml/2006/table">
            <a:tbl>
              <a:tblPr/>
              <a:tblGrid>
                <a:gridCol w="3236595">
                  <a:extLst>
                    <a:ext uri="{9D8B030D-6E8A-4147-A177-3AD203B41FA5}">
                      <a16:colId xmlns:a16="http://schemas.microsoft.com/office/drawing/2014/main" val="805487041"/>
                    </a:ext>
                  </a:extLst>
                </a:gridCol>
                <a:gridCol w="417894">
                  <a:extLst>
                    <a:ext uri="{9D8B030D-6E8A-4147-A177-3AD203B41FA5}">
                      <a16:colId xmlns:a16="http://schemas.microsoft.com/office/drawing/2014/main" val="2713214641"/>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NIBRs 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695100824"/>
                  </a:ext>
                </a:extLst>
              </a:tr>
              <a:tr h="190500">
                <a:tc>
                  <a:txBody>
                    <a:bodyPr/>
                    <a:lstStyle/>
                    <a:p>
                      <a:pPr algn="ctr" fontAlgn="b"/>
                      <a:r>
                        <a:rPr lang="en-US" sz="1400" b="0" i="0" u="none" strike="noStrike" dirty="0">
                          <a:solidFill>
                            <a:srgbClr val="000000"/>
                          </a:solidFill>
                          <a:effectLst/>
                          <a:latin typeface="Calibri" panose="020F0502020204030204" pitchFamily="34" charset="0"/>
                        </a:rPr>
                        <a:t>Larceny/Theft Offenses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263413"/>
                  </a:ext>
                </a:extLst>
              </a:tr>
              <a:tr h="190500">
                <a:tc>
                  <a:txBody>
                    <a:bodyPr/>
                    <a:lstStyle/>
                    <a:p>
                      <a:pPr algn="ctr" fontAlgn="b"/>
                      <a:r>
                        <a:rPr lang="en-US" sz="1400" b="0" i="0" u="none" strike="noStrike" dirty="0">
                          <a:solidFill>
                            <a:srgbClr val="000000"/>
                          </a:solidFill>
                          <a:effectLst/>
                          <a:latin typeface="Calibri" panose="020F0502020204030204" pitchFamily="34" charset="0"/>
                        </a:rPr>
                        <a:t>Destruction/Damage/Vandalism of Property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285228"/>
                  </a:ext>
                </a:extLst>
              </a:tr>
              <a:tr h="190500">
                <a:tc>
                  <a:txBody>
                    <a:bodyPr/>
                    <a:lstStyle/>
                    <a:p>
                      <a:pPr algn="ctr" fontAlgn="b"/>
                      <a:r>
                        <a:rPr lang="en-US" sz="1400" b="0" i="0" u="none" strike="noStrike">
                          <a:solidFill>
                            <a:srgbClr val="000000"/>
                          </a:solidFill>
                          <a:effectLst/>
                          <a:latin typeface="Calibri" panose="020F0502020204030204" pitchFamily="34" charset="0"/>
                        </a:rPr>
                        <a:t>Motor Vehicle Theft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477541"/>
                  </a:ext>
                </a:extLst>
              </a:tr>
              <a:tr h="190500">
                <a:tc>
                  <a:txBody>
                    <a:bodyPr/>
                    <a:lstStyle/>
                    <a:p>
                      <a:pPr algn="ctr" fontAlgn="b"/>
                      <a:r>
                        <a:rPr lang="en-US" sz="1400" b="0" i="0" u="none" strike="noStrike">
                          <a:solidFill>
                            <a:srgbClr val="000000"/>
                          </a:solidFill>
                          <a:effectLst/>
                          <a:latin typeface="Calibri" panose="020F0502020204030204" pitchFamily="34" charset="0"/>
                        </a:rPr>
                        <a:t>Burglary/Breaking &amp; Entering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56129"/>
                  </a:ext>
                </a:extLst>
              </a:tr>
              <a:tr h="190500">
                <a:tc>
                  <a:txBody>
                    <a:bodyPr/>
                    <a:lstStyle/>
                    <a:p>
                      <a:pPr algn="ctr" fontAlgn="b"/>
                      <a:r>
                        <a:rPr lang="en-US" sz="1400" b="0" i="0" u="none" strike="noStrike">
                          <a:solidFill>
                            <a:srgbClr val="000000"/>
                          </a:solidFill>
                          <a:effectLst/>
                          <a:latin typeface="Calibri" panose="020F0502020204030204" pitchFamily="34" charset="0"/>
                        </a:rPr>
                        <a:t>Fraud Offenses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902731"/>
                  </a:ext>
                </a:extLst>
              </a:tr>
              <a:tr h="190500">
                <a:tc>
                  <a:txBody>
                    <a:bodyPr/>
                    <a:lstStyle/>
                    <a:p>
                      <a:pPr algn="ctr" fontAlgn="b"/>
                      <a:r>
                        <a:rPr lang="en-US" sz="1400" b="0" i="0" u="none" strike="noStrike">
                          <a:solidFill>
                            <a:srgbClr val="000000"/>
                          </a:solidFill>
                          <a:effectLst/>
                          <a:latin typeface="Calibri" panose="020F0502020204030204" pitchFamily="34" charset="0"/>
                        </a:rPr>
                        <a:t>Robbery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985354"/>
                  </a:ext>
                </a:extLst>
              </a:tr>
              <a:tr h="190500">
                <a:tc>
                  <a:txBody>
                    <a:bodyPr/>
                    <a:lstStyle/>
                    <a:p>
                      <a:pPr algn="ctr" fontAlgn="b"/>
                      <a:r>
                        <a:rPr lang="en-US" sz="1400" b="0" i="0" u="none" strike="noStrike">
                          <a:solidFill>
                            <a:srgbClr val="000000"/>
                          </a:solidFill>
                          <a:effectLst/>
                          <a:latin typeface="Calibri" panose="020F0502020204030204" pitchFamily="34" charset="0"/>
                        </a:rPr>
                        <a:t>Counterfeiting/Forgery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037089"/>
                  </a:ext>
                </a:extLst>
              </a:tr>
              <a:tr h="190500">
                <a:tc>
                  <a:txBody>
                    <a:bodyPr/>
                    <a:lstStyle/>
                    <a:p>
                      <a:pPr algn="ctr" fontAlgn="b"/>
                      <a:r>
                        <a:rPr lang="en-US" sz="1400" b="0" i="0" u="none" strike="noStrike">
                          <a:solidFill>
                            <a:srgbClr val="000000"/>
                          </a:solidFill>
                          <a:effectLst/>
                          <a:latin typeface="Calibri" panose="020F0502020204030204" pitchFamily="34" charset="0"/>
                        </a:rPr>
                        <a:t>Arson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599543"/>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643324304"/>
                  </a:ext>
                </a:extLst>
              </a:tr>
            </a:tbl>
          </a:graphicData>
        </a:graphic>
      </p:graphicFrame>
      <p:pic>
        <p:nvPicPr>
          <p:cNvPr id="21" name="Picture 20">
            <a:extLst>
              <a:ext uri="{FF2B5EF4-FFF2-40B4-BE49-F238E27FC236}">
                <a16:creationId xmlns:a16="http://schemas.microsoft.com/office/drawing/2014/main" id="{F6647553-7CDC-41DB-AA5B-131438B8B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6569"/>
            <a:ext cx="2176157" cy="1542325"/>
          </a:xfrm>
          <a:prstGeom prst="rect">
            <a:avLst/>
          </a:prstGeom>
        </p:spPr>
      </p:pic>
    </p:spTree>
    <p:extLst>
      <p:ext uri="{BB962C8B-B14F-4D97-AF65-F5344CB8AC3E}">
        <p14:creationId xmlns:p14="http://schemas.microsoft.com/office/powerpoint/2010/main" val="36923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Robbery</a:t>
            </a:r>
          </a:p>
        </p:txBody>
      </p:sp>
      <p:pic>
        <p:nvPicPr>
          <p:cNvPr id="4" name="Picture 3">
            <a:extLst>
              <a:ext uri="{FF2B5EF4-FFF2-40B4-BE49-F238E27FC236}">
                <a16:creationId xmlns:a16="http://schemas.microsoft.com/office/drawing/2014/main" id="{383265A4-9EB7-48B7-9DCE-2A3DD97EE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412"/>
            <a:ext cx="8801369" cy="6282588"/>
          </a:xfrm>
          <a:prstGeom prst="rect">
            <a:avLst/>
          </a:prstGeom>
          <a:ln>
            <a:solidFill>
              <a:schemeClr val="tx1"/>
            </a:solidFill>
          </a:ln>
        </p:spPr>
      </p:pic>
      <p:graphicFrame>
        <p:nvGraphicFramePr>
          <p:cNvPr id="6" name="Table 5">
            <a:extLst>
              <a:ext uri="{FF2B5EF4-FFF2-40B4-BE49-F238E27FC236}">
                <a16:creationId xmlns:a16="http://schemas.microsoft.com/office/drawing/2014/main" id="{CB7E03A5-5EF0-4FBC-BE26-6A2F5A95C19E}"/>
              </a:ext>
            </a:extLst>
          </p:cNvPr>
          <p:cNvGraphicFramePr>
            <a:graphicFrameLocks noGrp="1"/>
          </p:cNvGraphicFramePr>
          <p:nvPr>
            <p:extLst>
              <p:ext uri="{D42A27DB-BD31-4B8C-83A1-F6EECF244321}">
                <p14:modId xmlns:p14="http://schemas.microsoft.com/office/powerpoint/2010/main" val="4004138891"/>
              </p:ext>
            </p:extLst>
          </p:nvPr>
        </p:nvGraphicFramePr>
        <p:xfrm>
          <a:off x="9154354" y="859812"/>
          <a:ext cx="978218" cy="1337310"/>
        </p:xfrm>
        <a:graphic>
          <a:graphicData uri="http://schemas.openxmlformats.org/drawingml/2006/table">
            <a:tbl>
              <a:tblPr/>
              <a:tblGrid>
                <a:gridCol w="560324">
                  <a:extLst>
                    <a:ext uri="{9D8B030D-6E8A-4147-A177-3AD203B41FA5}">
                      <a16:colId xmlns:a16="http://schemas.microsoft.com/office/drawing/2014/main" val="2769949945"/>
                    </a:ext>
                  </a:extLst>
                </a:gridCol>
                <a:gridCol w="417894">
                  <a:extLst>
                    <a:ext uri="{9D8B030D-6E8A-4147-A177-3AD203B41FA5}">
                      <a16:colId xmlns:a16="http://schemas.microsoft.com/office/drawing/2014/main" val="4181376380"/>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508792315"/>
                  </a:ext>
                </a:extLst>
              </a:tr>
              <a:tr h="190500">
                <a:tc>
                  <a:txBody>
                    <a:bodyPr/>
                    <a:lstStyle/>
                    <a:p>
                      <a:pPr algn="ctr" fontAlgn="b"/>
                      <a:r>
                        <a:rPr lang="en-US" sz="1400" b="0" i="0" u="none" strike="noStrike">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489471"/>
                  </a:ext>
                </a:extLst>
              </a:tr>
              <a:tr h="190500">
                <a:tc>
                  <a:txBody>
                    <a:bodyPr/>
                    <a:lstStyle/>
                    <a:p>
                      <a:pPr algn="ctr" fontAlgn="b"/>
                      <a:r>
                        <a:rPr lang="en-US" sz="1400" b="0" i="0" u="none" strike="noStrike">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98747"/>
                  </a:ext>
                </a:extLst>
              </a:tr>
              <a:tr h="190500">
                <a:tc>
                  <a:txBody>
                    <a:bodyPr/>
                    <a:lstStyle/>
                    <a:p>
                      <a:pPr algn="ctr" fontAlgn="b"/>
                      <a:r>
                        <a:rPr lang="en-US" sz="1400" b="0" i="0" u="none" strike="noStrike">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9976299"/>
                  </a:ext>
                </a:extLst>
              </a:tr>
              <a:tr h="190500">
                <a:tc>
                  <a:txBody>
                    <a:bodyPr/>
                    <a:lstStyle/>
                    <a:p>
                      <a:pPr algn="ctr" fontAlgn="b"/>
                      <a:r>
                        <a:rPr lang="en-US" sz="1400" b="0" i="0" u="none" strike="noStrike">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748747"/>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953756955"/>
                  </a:ext>
                </a:extLst>
              </a:tr>
            </a:tbl>
          </a:graphicData>
        </a:graphic>
      </p:graphicFrame>
      <p:graphicFrame>
        <p:nvGraphicFramePr>
          <p:cNvPr id="13" name="Table 12">
            <a:extLst>
              <a:ext uri="{FF2B5EF4-FFF2-40B4-BE49-F238E27FC236}">
                <a16:creationId xmlns:a16="http://schemas.microsoft.com/office/drawing/2014/main" id="{D18EA613-3D2F-47AB-A043-9FDD31072E4D}"/>
              </a:ext>
            </a:extLst>
          </p:cNvPr>
          <p:cNvGraphicFramePr>
            <a:graphicFrameLocks noGrp="1"/>
          </p:cNvGraphicFramePr>
          <p:nvPr>
            <p:extLst>
              <p:ext uri="{D42A27DB-BD31-4B8C-83A1-F6EECF244321}">
                <p14:modId xmlns:p14="http://schemas.microsoft.com/office/powerpoint/2010/main" val="3160704088"/>
              </p:ext>
            </p:extLst>
          </p:nvPr>
        </p:nvGraphicFramePr>
        <p:xfrm>
          <a:off x="10485557" y="622795"/>
          <a:ext cx="835788" cy="1811344"/>
        </p:xfrm>
        <a:graphic>
          <a:graphicData uri="http://schemas.openxmlformats.org/drawingml/2006/table">
            <a:tbl>
              <a:tblPr/>
              <a:tblGrid>
                <a:gridCol w="417894">
                  <a:extLst>
                    <a:ext uri="{9D8B030D-6E8A-4147-A177-3AD203B41FA5}">
                      <a16:colId xmlns:a16="http://schemas.microsoft.com/office/drawing/2014/main" val="2274549551"/>
                    </a:ext>
                  </a:extLst>
                </a:gridCol>
                <a:gridCol w="417894">
                  <a:extLst>
                    <a:ext uri="{9D8B030D-6E8A-4147-A177-3AD203B41FA5}">
                      <a16:colId xmlns:a16="http://schemas.microsoft.com/office/drawing/2014/main" val="592904158"/>
                    </a:ext>
                  </a:extLst>
                </a:gridCol>
              </a:tblGrid>
              <a:tr h="226418">
                <a:tc>
                  <a:txBody>
                    <a:bodyPr/>
                    <a:lstStyle/>
                    <a:p>
                      <a:pPr algn="ctr" fontAlgn="b"/>
                      <a:r>
                        <a:rPr lang="en-US" sz="1400" b="1" i="0" u="none" strike="noStrike" dirty="0">
                          <a:solidFill>
                            <a:srgbClr val="000000"/>
                          </a:solidFill>
                          <a:effectLst/>
                          <a:latin typeface="Calibri" panose="020F0502020204030204" pitchFamily="34" charset="0"/>
                        </a:rPr>
                        <a:t>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824897"/>
                  </a:ext>
                </a:extLst>
              </a:tr>
              <a:tr h="226418">
                <a:tc>
                  <a:txBody>
                    <a:bodyPr/>
                    <a:lstStyle/>
                    <a:p>
                      <a:pPr algn="ctr" fontAlgn="b"/>
                      <a:r>
                        <a:rPr lang="en-US" sz="1400" b="0"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496997"/>
                  </a:ext>
                </a:extLst>
              </a:tr>
              <a:tr h="226418">
                <a:tc>
                  <a:txBody>
                    <a:bodyPr/>
                    <a:lstStyle/>
                    <a:p>
                      <a:pPr algn="ctr" fontAlgn="b"/>
                      <a:r>
                        <a:rPr lang="en-US" sz="1400" b="0"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807838"/>
                  </a:ext>
                </a:extLst>
              </a:tr>
              <a:tr h="226418">
                <a:tc>
                  <a:txBody>
                    <a:bodyPr/>
                    <a:lstStyle/>
                    <a:p>
                      <a:pPr algn="ctr" fontAlgn="b"/>
                      <a:r>
                        <a:rPr lang="en-US" sz="1400" b="0"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283828"/>
                  </a:ext>
                </a:extLst>
              </a:tr>
              <a:tr h="226418">
                <a:tc>
                  <a:txBody>
                    <a:bodyPr/>
                    <a:lstStyle/>
                    <a:p>
                      <a:pPr algn="ctr" fontAlgn="b"/>
                      <a:r>
                        <a:rPr lang="en-US" sz="1400" b="0"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217818"/>
                  </a:ext>
                </a:extLst>
              </a:tr>
              <a:tr h="226418">
                <a:tc>
                  <a:txBody>
                    <a:bodyPr/>
                    <a:lstStyle/>
                    <a:p>
                      <a:pPr algn="ctr" fontAlgn="b"/>
                      <a:r>
                        <a:rPr lang="en-US" sz="1400" b="0"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516796"/>
                  </a:ext>
                </a:extLst>
              </a:tr>
              <a:tr h="226418">
                <a:tc>
                  <a:txBody>
                    <a:bodyPr/>
                    <a:lstStyle/>
                    <a:p>
                      <a:pPr algn="ctr" fontAlgn="b"/>
                      <a:r>
                        <a:rPr lang="en-US" sz="1400" b="0"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823380"/>
                  </a:ext>
                </a:extLst>
              </a:tr>
              <a:tr h="226418">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266662528"/>
                  </a:ext>
                </a:extLst>
              </a:tr>
            </a:tbl>
          </a:graphicData>
        </a:graphic>
      </p:graphicFrame>
      <p:graphicFrame>
        <p:nvGraphicFramePr>
          <p:cNvPr id="15" name="Table 14">
            <a:extLst>
              <a:ext uri="{FF2B5EF4-FFF2-40B4-BE49-F238E27FC236}">
                <a16:creationId xmlns:a16="http://schemas.microsoft.com/office/drawing/2014/main" id="{DDFF6DE1-E5A0-4919-905F-A8A6BBC5BBA7}"/>
              </a:ext>
            </a:extLst>
          </p:cNvPr>
          <p:cNvGraphicFramePr>
            <a:graphicFrameLocks noGrp="1"/>
          </p:cNvGraphicFramePr>
          <p:nvPr>
            <p:extLst>
              <p:ext uri="{D42A27DB-BD31-4B8C-83A1-F6EECF244321}">
                <p14:modId xmlns:p14="http://schemas.microsoft.com/office/powerpoint/2010/main" val="1654618348"/>
              </p:ext>
            </p:extLst>
          </p:nvPr>
        </p:nvGraphicFramePr>
        <p:xfrm>
          <a:off x="9039344" y="2775963"/>
          <a:ext cx="2892426" cy="1783080"/>
        </p:xfrm>
        <a:graphic>
          <a:graphicData uri="http://schemas.openxmlformats.org/drawingml/2006/table">
            <a:tbl>
              <a:tblPr/>
              <a:tblGrid>
                <a:gridCol w="2474532">
                  <a:extLst>
                    <a:ext uri="{9D8B030D-6E8A-4147-A177-3AD203B41FA5}">
                      <a16:colId xmlns:a16="http://schemas.microsoft.com/office/drawing/2014/main" val="657499547"/>
                    </a:ext>
                  </a:extLst>
                </a:gridCol>
                <a:gridCol w="417894">
                  <a:extLst>
                    <a:ext uri="{9D8B030D-6E8A-4147-A177-3AD203B41FA5}">
                      <a16:colId xmlns:a16="http://schemas.microsoft.com/office/drawing/2014/main" val="2478743575"/>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Location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520063977"/>
                  </a:ext>
                </a:extLst>
              </a:tr>
              <a:tr h="190500">
                <a:tc>
                  <a:txBody>
                    <a:bodyPr/>
                    <a:lstStyle/>
                    <a:p>
                      <a:pPr algn="ctr" fontAlgn="b"/>
                      <a:r>
                        <a:rPr lang="en-US" sz="1400" b="0" i="0" u="none" strike="noStrike">
                          <a:solidFill>
                            <a:srgbClr val="000000"/>
                          </a:solidFill>
                          <a:effectLst/>
                          <a:latin typeface="Calibri" panose="020F0502020204030204" pitchFamily="34" charset="0"/>
                        </a:rPr>
                        <a:t>PARKING /DROP LOT/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160370"/>
                  </a:ext>
                </a:extLst>
              </a:tr>
              <a:tr h="190500">
                <a:tc>
                  <a:txBody>
                    <a:bodyPr/>
                    <a:lstStyle/>
                    <a:p>
                      <a:pPr algn="ctr" fontAlgn="b"/>
                      <a:r>
                        <a:rPr lang="en-US" sz="1400" b="0" i="0" u="none" strike="noStrike">
                          <a:solidFill>
                            <a:srgbClr val="000000"/>
                          </a:solidFill>
                          <a:effectLst/>
                          <a:latin typeface="Calibri" panose="020F0502020204030204" pitchFamily="34" charset="0"/>
                        </a:rPr>
                        <a:t>CONVENIENCE STORE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912164"/>
                  </a:ext>
                </a:extLst>
              </a:tr>
              <a:tr h="190500">
                <a:tc>
                  <a:txBody>
                    <a:bodyPr/>
                    <a:lstStyle/>
                    <a:p>
                      <a:pPr algn="ctr" fontAlgn="b"/>
                      <a:r>
                        <a:rPr lang="en-US" sz="1400" b="0" i="0" u="none" strike="noStrike">
                          <a:solidFill>
                            <a:srgbClr val="000000"/>
                          </a:solidFill>
                          <a:effectLst/>
                          <a:latin typeface="Calibri" panose="020F0502020204030204" pitchFamily="34" charset="0"/>
                        </a:rPr>
                        <a:t>SERVICE/ GAS STATION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410057"/>
                  </a:ext>
                </a:extLst>
              </a:tr>
              <a:tr h="190500">
                <a:tc>
                  <a:txBody>
                    <a:bodyPr/>
                    <a:lstStyle/>
                    <a:p>
                      <a:pPr algn="ctr" fontAlgn="b"/>
                      <a:r>
                        <a:rPr lang="en-US" sz="1400" b="0" i="0" u="none" strike="noStrike">
                          <a:solidFill>
                            <a:srgbClr val="000000"/>
                          </a:solidFill>
                          <a:effectLst/>
                          <a:latin typeface="Calibri" panose="020F0502020204030204" pitchFamily="34" charset="0"/>
                        </a:rPr>
                        <a:t>SPECIALTY  STORE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843976"/>
                  </a:ext>
                </a:extLst>
              </a:tr>
              <a:tr h="190500">
                <a:tc>
                  <a:txBody>
                    <a:bodyPr/>
                    <a:lstStyle/>
                    <a:p>
                      <a:pPr algn="ctr" fontAlgn="b"/>
                      <a:r>
                        <a:rPr lang="en-US" sz="1400" b="0" i="0" u="none" strike="noStrike">
                          <a:solidFill>
                            <a:srgbClr val="000000"/>
                          </a:solidFill>
                          <a:effectLst/>
                          <a:latin typeface="Calibri" panose="020F0502020204030204" pitchFamily="34" charset="0"/>
                        </a:rPr>
                        <a:t>AIR / BUS / TRAIN TERMINAL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201298"/>
                  </a:ext>
                </a:extLst>
              </a:tr>
              <a:tr h="190500">
                <a:tc>
                  <a:txBody>
                    <a:bodyPr/>
                    <a:lstStyle/>
                    <a:p>
                      <a:pPr algn="ctr" fontAlgn="b"/>
                      <a:r>
                        <a:rPr lang="en-US" sz="1400" b="0" i="0" u="none" strike="noStrike">
                          <a:solidFill>
                            <a:srgbClr val="000000"/>
                          </a:solidFill>
                          <a:effectLst/>
                          <a:latin typeface="Calibri" panose="020F0502020204030204" pitchFamily="34" charset="0"/>
                        </a:rPr>
                        <a:t>DEPARTMENT / DISCOUNT STORE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881937"/>
                  </a:ext>
                </a:extLst>
              </a:tr>
              <a:tr h="190500">
                <a:tc>
                  <a:txBody>
                    <a:bodyPr/>
                    <a:lstStyle/>
                    <a:p>
                      <a:pPr algn="ctr" fontAlgn="b"/>
                      <a:r>
                        <a:rPr lang="en-US" sz="14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126315141"/>
                  </a:ext>
                </a:extLst>
              </a:tr>
            </a:tbl>
          </a:graphicData>
        </a:graphic>
      </p:graphicFrame>
      <p:grpSp>
        <p:nvGrpSpPr>
          <p:cNvPr id="20" name="Group 19">
            <a:extLst>
              <a:ext uri="{FF2B5EF4-FFF2-40B4-BE49-F238E27FC236}">
                <a16:creationId xmlns:a16="http://schemas.microsoft.com/office/drawing/2014/main" id="{6A9EC235-37F8-491D-8A01-8870DD33A531}"/>
              </a:ext>
            </a:extLst>
          </p:cNvPr>
          <p:cNvGrpSpPr/>
          <p:nvPr/>
        </p:nvGrpSpPr>
        <p:grpSpPr>
          <a:xfrm>
            <a:off x="7536095" y="6489273"/>
            <a:ext cx="1265274" cy="369332"/>
            <a:chOff x="9525" y="5267029"/>
            <a:chExt cx="1149424" cy="369332"/>
          </a:xfrm>
        </p:grpSpPr>
        <p:sp>
          <p:nvSpPr>
            <p:cNvPr id="22" name="TextBox 21">
              <a:extLst>
                <a:ext uri="{FF2B5EF4-FFF2-40B4-BE49-F238E27FC236}">
                  <a16:creationId xmlns:a16="http://schemas.microsoft.com/office/drawing/2014/main" id="{85D380A9-28C1-4A6F-8636-F49B58876FBB}"/>
                </a:ext>
              </a:extLst>
            </p:cNvPr>
            <p:cNvSpPr txBox="1"/>
            <p:nvPr/>
          </p:nvSpPr>
          <p:spPr>
            <a:xfrm>
              <a:off x="9525" y="5267029"/>
              <a:ext cx="1149424" cy="369332"/>
            </a:xfrm>
            <a:prstGeom prst="rect">
              <a:avLst/>
            </a:prstGeom>
            <a:solidFill>
              <a:schemeClr val="bg1"/>
            </a:solidFill>
            <a:ln>
              <a:solidFill>
                <a:schemeClr val="tx1"/>
              </a:solidFill>
            </a:ln>
          </p:spPr>
          <p:txBody>
            <a:bodyPr wrap="square" rtlCol="0">
              <a:spAutoFit/>
            </a:bodyPr>
            <a:lstStyle/>
            <a:p>
              <a:pPr algn="r"/>
              <a:r>
                <a:rPr lang="en-US" dirty="0"/>
                <a:t>Incident</a:t>
              </a:r>
            </a:p>
          </p:txBody>
        </p:sp>
        <p:pic>
          <p:nvPicPr>
            <p:cNvPr id="23" name="Picture 22">
              <a:extLst>
                <a:ext uri="{FF2B5EF4-FFF2-40B4-BE49-F238E27FC236}">
                  <a16:creationId xmlns:a16="http://schemas.microsoft.com/office/drawing/2014/main" id="{AC1110A7-52E5-43AD-86FD-B1246FA98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6" y="5318326"/>
              <a:ext cx="190527" cy="266737"/>
            </a:xfrm>
            <a:prstGeom prst="rect">
              <a:avLst/>
            </a:prstGeom>
          </p:spPr>
        </p:pic>
      </p:grpSp>
    </p:spTree>
    <p:extLst>
      <p:ext uri="{BB962C8B-B14F-4D97-AF65-F5344CB8AC3E}">
        <p14:creationId xmlns:p14="http://schemas.microsoft.com/office/powerpoint/2010/main" val="201197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Calls for Service</a:t>
            </a:r>
          </a:p>
        </p:txBody>
      </p:sp>
      <p:pic>
        <p:nvPicPr>
          <p:cNvPr id="3" name="Picture 2">
            <a:extLst>
              <a:ext uri="{FF2B5EF4-FFF2-40B4-BE49-F238E27FC236}">
                <a16:creationId xmlns:a16="http://schemas.microsoft.com/office/drawing/2014/main" id="{65CEA6B2-50C5-4E0C-9CCE-3DA362CBEC7E}"/>
              </a:ext>
            </a:extLst>
          </p:cNvPr>
          <p:cNvPicPr>
            <a:picLocks noChangeAspect="1"/>
          </p:cNvPicPr>
          <p:nvPr/>
        </p:nvPicPr>
        <p:blipFill rotWithShape="1">
          <a:blip r:embed="rId3">
            <a:extLst>
              <a:ext uri="{28A0092B-C50C-407E-A947-70E740481C1C}">
                <a14:useLocalDpi xmlns:a14="http://schemas.microsoft.com/office/drawing/2010/main" val="0"/>
              </a:ext>
            </a:extLst>
          </a:blip>
          <a:srcRect l="5184" r="4209"/>
          <a:stretch/>
        </p:blipFill>
        <p:spPr>
          <a:xfrm>
            <a:off x="0" y="575412"/>
            <a:ext cx="8197369" cy="6288508"/>
          </a:xfrm>
          <a:prstGeom prst="rect">
            <a:avLst/>
          </a:prstGeom>
          <a:ln>
            <a:solidFill>
              <a:schemeClr val="tx1"/>
            </a:solidFill>
          </a:ln>
        </p:spPr>
      </p:pic>
      <p:pic>
        <p:nvPicPr>
          <p:cNvPr id="9" name="Picture 8">
            <a:extLst>
              <a:ext uri="{FF2B5EF4-FFF2-40B4-BE49-F238E27FC236}">
                <a16:creationId xmlns:a16="http://schemas.microsoft.com/office/drawing/2014/main" id="{D1814469-00CA-4E29-BD18-66AC42D5C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6569"/>
            <a:ext cx="2176157" cy="1542325"/>
          </a:xfrm>
          <a:prstGeom prst="rect">
            <a:avLst/>
          </a:prstGeom>
        </p:spPr>
      </p:pic>
      <p:graphicFrame>
        <p:nvGraphicFramePr>
          <p:cNvPr id="5" name="Table 4">
            <a:extLst>
              <a:ext uri="{FF2B5EF4-FFF2-40B4-BE49-F238E27FC236}">
                <a16:creationId xmlns:a16="http://schemas.microsoft.com/office/drawing/2014/main" id="{17FE6F98-A349-41E1-BFCC-F6F3577CB3C6}"/>
              </a:ext>
            </a:extLst>
          </p:cNvPr>
          <p:cNvGraphicFramePr>
            <a:graphicFrameLocks noGrp="1"/>
          </p:cNvGraphicFramePr>
          <p:nvPr>
            <p:extLst>
              <p:ext uri="{D42A27DB-BD31-4B8C-83A1-F6EECF244321}">
                <p14:modId xmlns:p14="http://schemas.microsoft.com/office/powerpoint/2010/main" val="1271888550"/>
              </p:ext>
            </p:extLst>
          </p:nvPr>
        </p:nvGraphicFramePr>
        <p:xfrm>
          <a:off x="8741154" y="962904"/>
          <a:ext cx="1328357" cy="1337310"/>
        </p:xfrm>
        <a:graphic>
          <a:graphicData uri="http://schemas.openxmlformats.org/drawingml/2006/table">
            <a:tbl>
              <a:tblPr/>
              <a:tblGrid>
                <a:gridCol w="907669">
                  <a:extLst>
                    <a:ext uri="{9D8B030D-6E8A-4147-A177-3AD203B41FA5}">
                      <a16:colId xmlns:a16="http://schemas.microsoft.com/office/drawing/2014/main" val="2263131187"/>
                    </a:ext>
                  </a:extLst>
                </a:gridCol>
                <a:gridCol w="420688">
                  <a:extLst>
                    <a:ext uri="{9D8B030D-6E8A-4147-A177-3AD203B41FA5}">
                      <a16:colId xmlns:a16="http://schemas.microsoft.com/office/drawing/2014/main" val="2634764016"/>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107714131"/>
                  </a:ext>
                </a:extLst>
              </a:tr>
              <a:tr h="190500">
                <a:tc>
                  <a:txBody>
                    <a:bodyPr/>
                    <a:lstStyle/>
                    <a:p>
                      <a:pPr algn="ctr" fontAlgn="b"/>
                      <a:r>
                        <a:rPr lang="en-US" sz="1400" b="0" i="0" u="none" strike="noStrike">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365247"/>
                  </a:ext>
                </a:extLst>
              </a:tr>
              <a:tr h="190500">
                <a:tc>
                  <a:txBody>
                    <a:bodyPr/>
                    <a:lstStyle/>
                    <a:p>
                      <a:pPr algn="ctr" fontAlgn="b"/>
                      <a:r>
                        <a:rPr lang="en-US" sz="1400" b="0" i="0" u="none" strike="noStrike">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372015"/>
                  </a:ext>
                </a:extLst>
              </a:tr>
              <a:tr h="190500">
                <a:tc>
                  <a:txBody>
                    <a:bodyPr/>
                    <a:lstStyle/>
                    <a:p>
                      <a:pPr algn="ctr" fontAlgn="b"/>
                      <a:r>
                        <a:rPr lang="en-US" sz="1400" b="0" i="0" u="none" strike="noStrike">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564394"/>
                  </a:ext>
                </a:extLst>
              </a:tr>
              <a:tr h="190500">
                <a:tc>
                  <a:txBody>
                    <a:bodyPr/>
                    <a:lstStyle/>
                    <a:p>
                      <a:pPr algn="ctr" fontAlgn="b"/>
                      <a:r>
                        <a:rPr lang="en-US" sz="1400" b="0" i="0" u="none" strike="noStrike">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393939"/>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1970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351310724"/>
                  </a:ext>
                </a:extLst>
              </a:tr>
            </a:tbl>
          </a:graphicData>
        </a:graphic>
      </p:graphicFrame>
      <p:graphicFrame>
        <p:nvGraphicFramePr>
          <p:cNvPr id="10" name="Table 9">
            <a:extLst>
              <a:ext uri="{FF2B5EF4-FFF2-40B4-BE49-F238E27FC236}">
                <a16:creationId xmlns:a16="http://schemas.microsoft.com/office/drawing/2014/main" id="{6C58A956-A10A-4F4A-A18A-09BE2684A610}"/>
              </a:ext>
            </a:extLst>
          </p:cNvPr>
          <p:cNvGraphicFramePr>
            <a:graphicFrameLocks noGrp="1"/>
          </p:cNvGraphicFramePr>
          <p:nvPr>
            <p:extLst>
              <p:ext uri="{D42A27DB-BD31-4B8C-83A1-F6EECF244321}">
                <p14:modId xmlns:p14="http://schemas.microsoft.com/office/powerpoint/2010/main" val="1694486526"/>
              </p:ext>
            </p:extLst>
          </p:nvPr>
        </p:nvGraphicFramePr>
        <p:xfrm>
          <a:off x="10613296" y="628577"/>
          <a:ext cx="838582" cy="2005965"/>
        </p:xfrm>
        <a:graphic>
          <a:graphicData uri="http://schemas.openxmlformats.org/drawingml/2006/table">
            <a:tbl>
              <a:tblPr/>
              <a:tblGrid>
                <a:gridCol w="417894">
                  <a:extLst>
                    <a:ext uri="{9D8B030D-6E8A-4147-A177-3AD203B41FA5}">
                      <a16:colId xmlns:a16="http://schemas.microsoft.com/office/drawing/2014/main" val="1586383320"/>
                    </a:ext>
                  </a:extLst>
                </a:gridCol>
                <a:gridCol w="420688">
                  <a:extLst>
                    <a:ext uri="{9D8B030D-6E8A-4147-A177-3AD203B41FA5}">
                      <a16:colId xmlns:a16="http://schemas.microsoft.com/office/drawing/2014/main" val="1119539251"/>
                    </a:ext>
                  </a:extLst>
                </a:gridCol>
              </a:tblGrid>
              <a:tr h="219674">
                <a:tc>
                  <a:txBody>
                    <a:bodyPr/>
                    <a:lstStyle/>
                    <a:p>
                      <a:pPr algn="ctr" fontAlgn="b"/>
                      <a:r>
                        <a:rPr lang="en-US" sz="1400" b="1" i="0" u="none" strike="noStrike" dirty="0">
                          <a:solidFill>
                            <a:srgbClr val="000000"/>
                          </a:solidFill>
                          <a:effectLst/>
                          <a:latin typeface="Calibri" panose="020F0502020204030204" pitchFamily="34" charset="0"/>
                        </a:rPr>
                        <a:t>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630795949"/>
                  </a:ext>
                </a:extLst>
              </a:tr>
              <a:tr h="219674">
                <a:tc>
                  <a:txBody>
                    <a:bodyPr/>
                    <a:lstStyle/>
                    <a:p>
                      <a:pPr algn="ctr" fontAlgn="b"/>
                      <a:r>
                        <a:rPr lang="en-US" sz="1400" b="0"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457431"/>
                  </a:ext>
                </a:extLst>
              </a:tr>
              <a:tr h="219674">
                <a:tc>
                  <a:txBody>
                    <a:bodyPr/>
                    <a:lstStyle/>
                    <a:p>
                      <a:pPr algn="ctr" fontAlgn="b"/>
                      <a:r>
                        <a:rPr lang="en-US" sz="1400" b="0"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824763"/>
                  </a:ext>
                </a:extLst>
              </a:tr>
              <a:tr h="219674">
                <a:tc>
                  <a:txBody>
                    <a:bodyPr/>
                    <a:lstStyle/>
                    <a:p>
                      <a:pPr algn="ctr" fontAlgn="b"/>
                      <a:r>
                        <a:rPr lang="en-US" sz="1400" b="0"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723365"/>
                  </a:ext>
                </a:extLst>
              </a:tr>
              <a:tr h="219674">
                <a:tc>
                  <a:txBody>
                    <a:bodyPr/>
                    <a:lstStyle/>
                    <a:p>
                      <a:pPr algn="ctr" fontAlgn="b"/>
                      <a:r>
                        <a:rPr lang="en-US" sz="1400" b="0" i="0" u="none" strike="noStrike">
                          <a:solidFill>
                            <a:srgbClr val="000000"/>
                          </a:solidFill>
                          <a:effectLst/>
                          <a:latin typeface="Calibri" panose="020F0502020204030204" pitchFamily="34" charset="0"/>
                        </a:rPr>
                        <a:t>Wed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586909"/>
                  </a:ext>
                </a:extLst>
              </a:tr>
              <a:tr h="219674">
                <a:tc>
                  <a:txBody>
                    <a:bodyPr/>
                    <a:lstStyle/>
                    <a:p>
                      <a:pPr algn="ctr" fontAlgn="b"/>
                      <a:r>
                        <a:rPr lang="en-US" sz="1400" b="0"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887051"/>
                  </a:ext>
                </a:extLst>
              </a:tr>
              <a:tr h="219674">
                <a:tc>
                  <a:txBody>
                    <a:bodyPr/>
                    <a:lstStyle/>
                    <a:p>
                      <a:pPr algn="ctr" fontAlgn="b"/>
                      <a:r>
                        <a:rPr lang="en-US" sz="1400" b="0"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871485"/>
                  </a:ext>
                </a:extLst>
              </a:tr>
              <a:tr h="219674">
                <a:tc>
                  <a:txBody>
                    <a:bodyPr/>
                    <a:lstStyle/>
                    <a:p>
                      <a:pPr algn="ctr" fontAlgn="b"/>
                      <a:r>
                        <a:rPr lang="en-US" sz="1400" b="0"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125692"/>
                  </a:ext>
                </a:extLst>
              </a:tr>
              <a:tr h="219674">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1970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828407436"/>
                  </a:ext>
                </a:extLst>
              </a:tr>
            </a:tbl>
          </a:graphicData>
        </a:graphic>
      </p:graphicFrame>
      <p:graphicFrame>
        <p:nvGraphicFramePr>
          <p:cNvPr id="12" name="Table 11">
            <a:extLst>
              <a:ext uri="{FF2B5EF4-FFF2-40B4-BE49-F238E27FC236}">
                <a16:creationId xmlns:a16="http://schemas.microsoft.com/office/drawing/2014/main" id="{E00538A4-754D-4BA9-BFE9-4C5DB9B0CDB4}"/>
              </a:ext>
            </a:extLst>
          </p:cNvPr>
          <p:cNvGraphicFramePr>
            <a:graphicFrameLocks noGrp="1"/>
          </p:cNvGraphicFramePr>
          <p:nvPr>
            <p:extLst>
              <p:ext uri="{D42A27DB-BD31-4B8C-83A1-F6EECF244321}">
                <p14:modId xmlns:p14="http://schemas.microsoft.com/office/powerpoint/2010/main" val="3112179198"/>
              </p:ext>
            </p:extLst>
          </p:nvPr>
        </p:nvGraphicFramePr>
        <p:xfrm>
          <a:off x="9045499" y="2997591"/>
          <a:ext cx="2470468" cy="2451735"/>
        </p:xfrm>
        <a:graphic>
          <a:graphicData uri="http://schemas.openxmlformats.org/drawingml/2006/table">
            <a:tbl>
              <a:tblPr/>
              <a:tblGrid>
                <a:gridCol w="2052574">
                  <a:extLst>
                    <a:ext uri="{9D8B030D-6E8A-4147-A177-3AD203B41FA5}">
                      <a16:colId xmlns:a16="http://schemas.microsoft.com/office/drawing/2014/main" val="2667744455"/>
                    </a:ext>
                  </a:extLst>
                </a:gridCol>
                <a:gridCol w="417894">
                  <a:extLst>
                    <a:ext uri="{9D8B030D-6E8A-4147-A177-3AD203B41FA5}">
                      <a16:colId xmlns:a16="http://schemas.microsoft.com/office/drawing/2014/main" val="3783089668"/>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Top 10 Initial Call Problems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43585190"/>
                  </a:ext>
                </a:extLst>
              </a:tr>
              <a:tr h="190500">
                <a:tc>
                  <a:txBody>
                    <a:bodyPr/>
                    <a:lstStyle/>
                    <a:p>
                      <a:pPr algn="ctr" fontAlgn="b"/>
                      <a:r>
                        <a:rPr lang="en-US" sz="1400" b="0" i="0" u="none" strike="noStrike">
                          <a:solidFill>
                            <a:srgbClr val="000000"/>
                          </a:solidFill>
                          <a:effectLst/>
                          <a:latin typeface="Calibri" panose="020F0502020204030204" pitchFamily="34" charset="0"/>
                        </a:rPr>
                        <a:t>Trespass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775885"/>
                  </a:ext>
                </a:extLst>
              </a:tr>
              <a:tr h="190500">
                <a:tc>
                  <a:txBody>
                    <a:bodyPr/>
                    <a:lstStyle/>
                    <a:p>
                      <a:pPr algn="ctr" fontAlgn="b"/>
                      <a:r>
                        <a:rPr lang="en-US" sz="1400" b="0" i="0" u="none" strike="noStrike">
                          <a:solidFill>
                            <a:srgbClr val="000000"/>
                          </a:solidFill>
                          <a:effectLst/>
                          <a:latin typeface="Calibri" panose="020F0502020204030204" pitchFamily="34" charset="0"/>
                        </a:rPr>
                        <a:t>Disturbance 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593945"/>
                  </a:ext>
                </a:extLst>
              </a:tr>
              <a:tr h="190500">
                <a:tc>
                  <a:txBody>
                    <a:bodyPr/>
                    <a:lstStyle/>
                    <a:p>
                      <a:pPr algn="ctr" fontAlgn="b"/>
                      <a:r>
                        <a:rPr lang="en-US" sz="1400" b="0" i="0" u="none" strike="noStrike">
                          <a:solidFill>
                            <a:srgbClr val="000000"/>
                          </a:solidFill>
                          <a:effectLst/>
                          <a:latin typeface="Calibri" panose="020F0502020204030204" pitchFamily="34" charset="0"/>
                        </a:rPr>
                        <a:t>Suspicious Person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61265"/>
                  </a:ext>
                </a:extLst>
              </a:tr>
              <a:tr h="190500">
                <a:tc>
                  <a:txBody>
                    <a:bodyPr/>
                    <a:lstStyle/>
                    <a:p>
                      <a:pPr algn="ctr" fontAlgn="b"/>
                      <a:r>
                        <a:rPr lang="en-US" sz="1400" b="0" i="0" u="none" strike="noStrike">
                          <a:solidFill>
                            <a:srgbClr val="000000"/>
                          </a:solidFill>
                          <a:effectLst/>
                          <a:latin typeface="Calibri" panose="020F0502020204030204" pitchFamily="34" charset="0"/>
                        </a:rPr>
                        <a:t>Alarm Burglar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060878"/>
                  </a:ext>
                </a:extLst>
              </a:tr>
              <a:tr h="190500">
                <a:tc>
                  <a:txBody>
                    <a:bodyPr/>
                    <a:lstStyle/>
                    <a:p>
                      <a:pPr algn="ctr" fontAlgn="b"/>
                      <a:r>
                        <a:rPr lang="en-US" sz="1400" b="0" i="0" u="none" strike="noStrike">
                          <a:solidFill>
                            <a:srgbClr val="000000"/>
                          </a:solidFill>
                          <a:effectLst/>
                          <a:latin typeface="Calibri" panose="020F0502020204030204" pitchFamily="34" charset="0"/>
                        </a:rPr>
                        <a:t>Check Welfare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649828"/>
                  </a:ext>
                </a:extLst>
              </a:tr>
              <a:tr h="190500">
                <a:tc>
                  <a:txBody>
                    <a:bodyPr/>
                    <a:lstStyle/>
                    <a:p>
                      <a:pPr algn="ctr" fontAlgn="b"/>
                      <a:r>
                        <a:rPr lang="en-US" sz="1400" b="0" i="0" u="none" strike="noStrike">
                          <a:solidFill>
                            <a:srgbClr val="000000"/>
                          </a:solidFill>
                          <a:effectLst/>
                          <a:latin typeface="Calibri" panose="020F0502020204030204" pitchFamily="34" charset="0"/>
                        </a:rPr>
                        <a:t>DOC / C.O. Violation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536623"/>
                  </a:ext>
                </a:extLst>
              </a:tr>
              <a:tr h="190500">
                <a:tc>
                  <a:txBody>
                    <a:bodyPr/>
                    <a:lstStyle/>
                    <a:p>
                      <a:pPr algn="ctr" fontAlgn="b"/>
                      <a:r>
                        <a:rPr lang="en-US" sz="1400" b="0" i="0" u="none" strike="noStrike">
                          <a:solidFill>
                            <a:srgbClr val="000000"/>
                          </a:solidFill>
                          <a:effectLst/>
                          <a:latin typeface="Calibri" panose="020F0502020204030204" pitchFamily="34" charset="0"/>
                        </a:rPr>
                        <a:t>Disturbance 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18571"/>
                  </a:ext>
                </a:extLst>
              </a:tr>
              <a:tr h="190500">
                <a:tc>
                  <a:txBody>
                    <a:bodyPr/>
                    <a:lstStyle/>
                    <a:p>
                      <a:pPr algn="ctr" fontAlgn="b"/>
                      <a:r>
                        <a:rPr lang="en-US" sz="1400" b="0" i="0" u="none" strike="noStrike">
                          <a:solidFill>
                            <a:srgbClr val="000000"/>
                          </a:solidFill>
                          <a:effectLst/>
                          <a:latin typeface="Calibri" panose="020F0502020204030204" pitchFamily="34" charset="0"/>
                        </a:rPr>
                        <a:t>Check Welfare Service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601597"/>
                  </a:ext>
                </a:extLst>
              </a:tr>
              <a:tr h="190500">
                <a:tc>
                  <a:txBody>
                    <a:bodyPr/>
                    <a:lstStyle/>
                    <a:p>
                      <a:pPr algn="ctr" fontAlgn="b"/>
                      <a:r>
                        <a:rPr lang="en-US" sz="1400" b="0" i="0" u="none" strike="noStrike">
                          <a:solidFill>
                            <a:srgbClr val="000000"/>
                          </a:solidFill>
                          <a:effectLst/>
                          <a:latin typeface="Calibri" panose="020F0502020204030204" pitchFamily="34" charset="0"/>
                        </a:rPr>
                        <a:t>Nature Unknown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671279"/>
                  </a:ext>
                </a:extLst>
              </a:tr>
              <a:tr h="190500">
                <a:tc>
                  <a:txBody>
                    <a:bodyPr/>
                    <a:lstStyle/>
                    <a:p>
                      <a:pPr algn="ctr" fontAlgn="b"/>
                      <a:r>
                        <a:rPr lang="en-US" sz="1400" b="0" i="0" u="none" strike="noStrike" dirty="0">
                          <a:solidFill>
                            <a:srgbClr val="000000"/>
                          </a:solidFill>
                          <a:effectLst/>
                          <a:latin typeface="Calibri" panose="020F0502020204030204" pitchFamily="34" charset="0"/>
                        </a:rPr>
                        <a:t>Disturbance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976182"/>
                  </a:ext>
                </a:extLst>
              </a:tr>
            </a:tbl>
          </a:graphicData>
        </a:graphic>
      </p:graphicFrame>
      <p:graphicFrame>
        <p:nvGraphicFramePr>
          <p:cNvPr id="14" name="Table 13">
            <a:extLst>
              <a:ext uri="{FF2B5EF4-FFF2-40B4-BE49-F238E27FC236}">
                <a16:creationId xmlns:a16="http://schemas.microsoft.com/office/drawing/2014/main" id="{CF8C87B2-DDCE-476E-AAA9-5525DCB695F6}"/>
              </a:ext>
            </a:extLst>
          </p:cNvPr>
          <p:cNvGraphicFramePr>
            <a:graphicFrameLocks noGrp="1"/>
          </p:cNvGraphicFramePr>
          <p:nvPr>
            <p:extLst>
              <p:ext uri="{D42A27DB-BD31-4B8C-83A1-F6EECF244321}">
                <p14:modId xmlns:p14="http://schemas.microsoft.com/office/powerpoint/2010/main" val="596729592"/>
              </p:ext>
            </p:extLst>
          </p:nvPr>
        </p:nvGraphicFramePr>
        <p:xfrm>
          <a:off x="9182183" y="5812375"/>
          <a:ext cx="2197100" cy="445770"/>
        </p:xfrm>
        <a:graphic>
          <a:graphicData uri="http://schemas.openxmlformats.org/drawingml/2006/table">
            <a:tbl>
              <a:tblPr/>
              <a:tblGrid>
                <a:gridCol w="2197100">
                  <a:extLst>
                    <a:ext uri="{9D8B030D-6E8A-4147-A177-3AD203B41FA5}">
                      <a16:colId xmlns:a16="http://schemas.microsoft.com/office/drawing/2014/main" val="1946613644"/>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Avg Response Time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580442844"/>
                  </a:ext>
                </a:extLst>
              </a:tr>
              <a:tr h="190500">
                <a:tc>
                  <a:txBody>
                    <a:bodyPr/>
                    <a:lstStyle/>
                    <a:p>
                      <a:pPr algn="ctr" fontAlgn="b"/>
                      <a:r>
                        <a:rPr lang="en-US" sz="1400" b="0" i="0" u="none" strike="noStrike" dirty="0">
                          <a:solidFill>
                            <a:srgbClr val="000000"/>
                          </a:solidFill>
                          <a:effectLst/>
                          <a:latin typeface="Calibri" panose="020F0502020204030204" pitchFamily="34" charset="0"/>
                        </a:rPr>
                        <a:t>0:37:00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942865"/>
                  </a:ext>
                </a:extLst>
              </a:tr>
            </a:tbl>
          </a:graphicData>
        </a:graphic>
      </p:graphicFrame>
    </p:spTree>
    <p:extLst>
      <p:ext uri="{BB962C8B-B14F-4D97-AF65-F5344CB8AC3E}">
        <p14:creationId xmlns:p14="http://schemas.microsoft.com/office/powerpoint/2010/main" val="261478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P0/P1 Calls for Service</a:t>
            </a:r>
          </a:p>
        </p:txBody>
      </p:sp>
      <p:pic>
        <p:nvPicPr>
          <p:cNvPr id="3" name="Picture 2">
            <a:extLst>
              <a:ext uri="{FF2B5EF4-FFF2-40B4-BE49-F238E27FC236}">
                <a16:creationId xmlns:a16="http://schemas.microsoft.com/office/drawing/2014/main" id="{BC1AFAFD-6643-435F-8CD8-A958B2D2AF88}"/>
              </a:ext>
            </a:extLst>
          </p:cNvPr>
          <p:cNvPicPr>
            <a:picLocks noChangeAspect="1"/>
          </p:cNvPicPr>
          <p:nvPr/>
        </p:nvPicPr>
        <p:blipFill rotWithShape="1">
          <a:blip r:embed="rId3">
            <a:extLst>
              <a:ext uri="{28A0092B-C50C-407E-A947-70E740481C1C}">
                <a14:useLocalDpi xmlns:a14="http://schemas.microsoft.com/office/drawing/2010/main" val="0"/>
              </a:ext>
            </a:extLst>
          </a:blip>
          <a:srcRect l="5700"/>
          <a:stretch/>
        </p:blipFill>
        <p:spPr>
          <a:xfrm>
            <a:off x="0" y="575412"/>
            <a:ext cx="8243596" cy="6287055"/>
          </a:xfrm>
          <a:prstGeom prst="rect">
            <a:avLst/>
          </a:prstGeom>
          <a:ln>
            <a:solidFill>
              <a:schemeClr val="tx1"/>
            </a:solidFill>
          </a:ln>
        </p:spPr>
      </p:pic>
      <p:pic>
        <p:nvPicPr>
          <p:cNvPr id="9" name="Picture 8">
            <a:extLst>
              <a:ext uri="{FF2B5EF4-FFF2-40B4-BE49-F238E27FC236}">
                <a16:creationId xmlns:a16="http://schemas.microsoft.com/office/drawing/2014/main" id="{DDA49D35-1C59-4C9A-9EDE-75F7D2E2F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6569"/>
            <a:ext cx="2176157" cy="1542325"/>
          </a:xfrm>
          <a:prstGeom prst="rect">
            <a:avLst/>
          </a:prstGeom>
        </p:spPr>
      </p:pic>
      <p:graphicFrame>
        <p:nvGraphicFramePr>
          <p:cNvPr id="5" name="Table 4">
            <a:extLst>
              <a:ext uri="{FF2B5EF4-FFF2-40B4-BE49-F238E27FC236}">
                <a16:creationId xmlns:a16="http://schemas.microsoft.com/office/drawing/2014/main" id="{A6566B08-F1AE-4739-BB47-135D13D266D3}"/>
              </a:ext>
            </a:extLst>
          </p:cNvPr>
          <p:cNvGraphicFramePr>
            <a:graphicFrameLocks noGrp="1"/>
          </p:cNvGraphicFramePr>
          <p:nvPr>
            <p:extLst>
              <p:ext uri="{D42A27DB-BD31-4B8C-83A1-F6EECF244321}">
                <p14:modId xmlns:p14="http://schemas.microsoft.com/office/powerpoint/2010/main" val="375929690"/>
              </p:ext>
            </p:extLst>
          </p:nvPr>
        </p:nvGraphicFramePr>
        <p:xfrm>
          <a:off x="8933817" y="3429000"/>
          <a:ext cx="2886393" cy="2451735"/>
        </p:xfrm>
        <a:graphic>
          <a:graphicData uri="http://schemas.openxmlformats.org/drawingml/2006/table">
            <a:tbl>
              <a:tblPr/>
              <a:tblGrid>
                <a:gridCol w="2468499">
                  <a:extLst>
                    <a:ext uri="{9D8B030D-6E8A-4147-A177-3AD203B41FA5}">
                      <a16:colId xmlns:a16="http://schemas.microsoft.com/office/drawing/2014/main" val="1531829697"/>
                    </a:ext>
                  </a:extLst>
                </a:gridCol>
                <a:gridCol w="417894">
                  <a:extLst>
                    <a:ext uri="{9D8B030D-6E8A-4147-A177-3AD203B41FA5}">
                      <a16:colId xmlns:a16="http://schemas.microsoft.com/office/drawing/2014/main" val="2022966426"/>
                    </a:ext>
                  </a:extLst>
                </a:gridCol>
              </a:tblGrid>
              <a:tr h="134468">
                <a:tc>
                  <a:txBody>
                    <a:bodyPr/>
                    <a:lstStyle/>
                    <a:p>
                      <a:pPr algn="ctr" fontAlgn="b"/>
                      <a:r>
                        <a:rPr lang="en-US" sz="1400" b="1" i="0" u="none" strike="noStrike" dirty="0">
                          <a:solidFill>
                            <a:srgbClr val="000000"/>
                          </a:solidFill>
                          <a:effectLst/>
                          <a:latin typeface="Calibri" panose="020F0502020204030204" pitchFamily="34" charset="0"/>
                        </a:rPr>
                        <a:t>Top 10 P0/P1 Initial Call Problem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191106752"/>
                  </a:ext>
                </a:extLst>
              </a:tr>
              <a:tr h="190500">
                <a:tc>
                  <a:txBody>
                    <a:bodyPr/>
                    <a:lstStyle/>
                    <a:p>
                      <a:pPr algn="ctr" fontAlgn="b"/>
                      <a:r>
                        <a:rPr lang="en-US" sz="1400" b="0" i="0" u="none" strike="noStrike" dirty="0">
                          <a:solidFill>
                            <a:srgbClr val="000000"/>
                          </a:solidFill>
                          <a:effectLst/>
                          <a:latin typeface="Calibri" panose="020F0502020204030204" pitchFamily="34" charset="0"/>
                        </a:rPr>
                        <a:t>Check Welfare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892379"/>
                  </a:ext>
                </a:extLst>
              </a:tr>
              <a:tr h="190500">
                <a:tc>
                  <a:txBody>
                    <a:bodyPr/>
                    <a:lstStyle/>
                    <a:p>
                      <a:pPr algn="ctr" fontAlgn="b"/>
                      <a:r>
                        <a:rPr lang="en-US" sz="1400" b="0" i="0" u="none" strike="noStrike">
                          <a:solidFill>
                            <a:srgbClr val="000000"/>
                          </a:solidFill>
                          <a:effectLst/>
                          <a:latin typeface="Calibri" panose="020F0502020204030204" pitchFamily="34" charset="0"/>
                        </a:rPr>
                        <a:t>Disturbance 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10516"/>
                  </a:ext>
                </a:extLst>
              </a:tr>
              <a:tr h="190500">
                <a:tc>
                  <a:txBody>
                    <a:bodyPr/>
                    <a:lstStyle/>
                    <a:p>
                      <a:pPr algn="ctr" fontAlgn="b"/>
                      <a:r>
                        <a:rPr lang="en-US" sz="1400" b="0" i="0" u="none" strike="noStrike">
                          <a:solidFill>
                            <a:srgbClr val="000000"/>
                          </a:solidFill>
                          <a:effectLst/>
                          <a:latin typeface="Calibri" panose="020F0502020204030204" pitchFamily="34" charset="0"/>
                        </a:rPr>
                        <a:t>Nature Unknown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149750"/>
                  </a:ext>
                </a:extLst>
              </a:tr>
              <a:tr h="190500">
                <a:tc>
                  <a:txBody>
                    <a:bodyPr/>
                    <a:lstStyle/>
                    <a:p>
                      <a:pPr algn="ctr" fontAlgn="b"/>
                      <a:r>
                        <a:rPr lang="en-US" sz="1400" b="0" i="0" u="none" strike="noStrike">
                          <a:solidFill>
                            <a:srgbClr val="000000"/>
                          </a:solidFill>
                          <a:effectLst/>
                          <a:latin typeface="Calibri" panose="020F0502020204030204" pitchFamily="34" charset="0"/>
                        </a:rPr>
                        <a:t>Disturbance Urgent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347283"/>
                  </a:ext>
                </a:extLst>
              </a:tr>
              <a:tr h="190500">
                <a:tc>
                  <a:txBody>
                    <a:bodyPr/>
                    <a:lstStyle/>
                    <a:p>
                      <a:pPr algn="ctr" fontAlgn="b"/>
                      <a:r>
                        <a:rPr lang="en-US" sz="1400" b="0" i="0" u="none" strike="noStrike">
                          <a:solidFill>
                            <a:srgbClr val="000000"/>
                          </a:solidFill>
                          <a:effectLst/>
                          <a:latin typeface="Calibri" panose="020F0502020204030204" pitchFamily="34" charset="0"/>
                        </a:rPr>
                        <a:t>Shots Fired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918375"/>
                  </a:ext>
                </a:extLst>
              </a:tr>
              <a:tr h="190500">
                <a:tc>
                  <a:txBody>
                    <a:bodyPr/>
                    <a:lstStyle/>
                    <a:p>
                      <a:pPr algn="ctr" fontAlgn="b"/>
                      <a:r>
                        <a:rPr lang="en-US" sz="1400" b="0" i="0" u="none" strike="noStrike">
                          <a:solidFill>
                            <a:srgbClr val="000000"/>
                          </a:solidFill>
                          <a:effectLst/>
                          <a:latin typeface="Calibri" panose="020F0502020204030204" pitchFamily="34" charset="0"/>
                        </a:rPr>
                        <a:t>Disturbance 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974865"/>
                  </a:ext>
                </a:extLst>
              </a:tr>
              <a:tr h="190500">
                <a:tc>
                  <a:txBody>
                    <a:bodyPr/>
                    <a:lstStyle/>
                    <a:p>
                      <a:pPr algn="ctr" fontAlgn="b"/>
                      <a:r>
                        <a:rPr lang="en-US" sz="1400" b="0" i="0" u="none" strike="noStrike">
                          <a:solidFill>
                            <a:srgbClr val="000000"/>
                          </a:solidFill>
                          <a:effectLst/>
                          <a:latin typeface="Calibri" panose="020F0502020204030204" pitchFamily="34" charset="0"/>
                        </a:rPr>
                        <a:t>Pedestrian on HSR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982579"/>
                  </a:ext>
                </a:extLst>
              </a:tr>
              <a:tr h="190500">
                <a:tc>
                  <a:txBody>
                    <a:bodyPr/>
                    <a:lstStyle/>
                    <a:p>
                      <a:pPr algn="ctr" fontAlgn="b"/>
                      <a:r>
                        <a:rPr lang="en-US" sz="1400" b="0" i="0" u="none" strike="noStrike">
                          <a:solidFill>
                            <a:srgbClr val="000000"/>
                          </a:solidFill>
                          <a:effectLst/>
                          <a:latin typeface="Calibri" panose="020F0502020204030204" pitchFamily="34" charset="0"/>
                        </a:rPr>
                        <a:t>Crash 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678028"/>
                  </a:ext>
                </a:extLst>
              </a:tr>
              <a:tr h="190500">
                <a:tc>
                  <a:txBody>
                    <a:bodyPr/>
                    <a:lstStyle/>
                    <a:p>
                      <a:pPr algn="ctr" fontAlgn="b"/>
                      <a:r>
                        <a:rPr lang="en-US" sz="1400" b="0" i="0" u="none" strike="noStrike">
                          <a:solidFill>
                            <a:srgbClr val="000000"/>
                          </a:solidFill>
                          <a:effectLst/>
                          <a:latin typeface="Calibri" panose="020F0502020204030204" pitchFamily="34" charset="0"/>
                        </a:rPr>
                        <a:t>Traffic Hazard 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861579"/>
                  </a:ext>
                </a:extLst>
              </a:tr>
              <a:tr h="190500">
                <a:tc>
                  <a:txBody>
                    <a:bodyPr/>
                    <a:lstStyle/>
                    <a:p>
                      <a:pPr algn="ctr" fontAlgn="b"/>
                      <a:r>
                        <a:rPr lang="en-US" sz="1400" b="0" i="0" u="none" strike="noStrike">
                          <a:solidFill>
                            <a:srgbClr val="000000"/>
                          </a:solidFill>
                          <a:effectLst/>
                          <a:latin typeface="Calibri" panose="020F0502020204030204" pitchFamily="34" charset="0"/>
                        </a:rPr>
                        <a:t>Burglary 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709399"/>
                  </a:ext>
                </a:extLst>
              </a:tr>
            </a:tbl>
          </a:graphicData>
        </a:graphic>
      </p:graphicFrame>
      <p:graphicFrame>
        <p:nvGraphicFramePr>
          <p:cNvPr id="10" name="Table 9">
            <a:extLst>
              <a:ext uri="{FF2B5EF4-FFF2-40B4-BE49-F238E27FC236}">
                <a16:creationId xmlns:a16="http://schemas.microsoft.com/office/drawing/2014/main" id="{B8FA6E25-677A-4EE8-91D2-04D1A3894861}"/>
              </a:ext>
            </a:extLst>
          </p:cNvPr>
          <p:cNvGraphicFramePr>
            <a:graphicFrameLocks noGrp="1"/>
          </p:cNvGraphicFramePr>
          <p:nvPr>
            <p:extLst>
              <p:ext uri="{D42A27DB-BD31-4B8C-83A1-F6EECF244321}">
                <p14:modId xmlns:p14="http://schemas.microsoft.com/office/powerpoint/2010/main" val="954491043"/>
              </p:ext>
            </p:extLst>
          </p:nvPr>
        </p:nvGraphicFramePr>
        <p:xfrm>
          <a:off x="9267243" y="6086161"/>
          <a:ext cx="2205287" cy="445770"/>
        </p:xfrm>
        <a:graphic>
          <a:graphicData uri="http://schemas.openxmlformats.org/drawingml/2006/table">
            <a:tbl>
              <a:tblPr/>
              <a:tblGrid>
                <a:gridCol w="2205287">
                  <a:extLst>
                    <a:ext uri="{9D8B030D-6E8A-4147-A177-3AD203B41FA5}">
                      <a16:colId xmlns:a16="http://schemas.microsoft.com/office/drawing/2014/main" val="2824702394"/>
                    </a:ext>
                  </a:extLst>
                </a:gridCol>
              </a:tblGrid>
              <a:tr h="203789">
                <a:tc>
                  <a:txBody>
                    <a:bodyPr/>
                    <a:lstStyle/>
                    <a:p>
                      <a:pPr algn="ctr" fontAlgn="b"/>
                      <a:r>
                        <a:rPr lang="en-US" sz="1400" b="1" i="0" u="none" strike="noStrike" dirty="0">
                          <a:solidFill>
                            <a:srgbClr val="000000"/>
                          </a:solidFill>
                          <a:effectLst/>
                          <a:latin typeface="Calibri" panose="020F0502020204030204" pitchFamily="34" charset="0"/>
                        </a:rPr>
                        <a:t>Avg Response Time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086481575"/>
                  </a:ext>
                </a:extLst>
              </a:tr>
              <a:tr h="203789">
                <a:tc>
                  <a:txBody>
                    <a:bodyPr/>
                    <a:lstStyle/>
                    <a:p>
                      <a:pPr algn="ctr" fontAlgn="b"/>
                      <a:r>
                        <a:rPr lang="en-US" sz="1400" b="0" i="0" u="none" strike="noStrike" dirty="0">
                          <a:solidFill>
                            <a:srgbClr val="000000"/>
                          </a:solidFill>
                          <a:effectLst/>
                          <a:latin typeface="Calibri" panose="020F0502020204030204" pitchFamily="34" charset="0"/>
                        </a:rPr>
                        <a:t>0:11:35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060244"/>
                  </a:ext>
                </a:extLst>
              </a:tr>
            </a:tbl>
          </a:graphicData>
        </a:graphic>
      </p:graphicFrame>
      <p:graphicFrame>
        <p:nvGraphicFramePr>
          <p:cNvPr id="12" name="Table 11">
            <a:extLst>
              <a:ext uri="{FF2B5EF4-FFF2-40B4-BE49-F238E27FC236}">
                <a16:creationId xmlns:a16="http://schemas.microsoft.com/office/drawing/2014/main" id="{EB5AC907-4BA0-4994-9180-2E4AA0CC8D41}"/>
              </a:ext>
            </a:extLst>
          </p:cNvPr>
          <p:cNvGraphicFramePr>
            <a:graphicFrameLocks noGrp="1"/>
          </p:cNvGraphicFramePr>
          <p:nvPr>
            <p:extLst>
              <p:ext uri="{D42A27DB-BD31-4B8C-83A1-F6EECF244321}">
                <p14:modId xmlns:p14="http://schemas.microsoft.com/office/powerpoint/2010/main" val="2992585024"/>
              </p:ext>
            </p:extLst>
          </p:nvPr>
        </p:nvGraphicFramePr>
        <p:xfrm>
          <a:off x="8933817" y="1057741"/>
          <a:ext cx="978218" cy="1337310"/>
        </p:xfrm>
        <a:graphic>
          <a:graphicData uri="http://schemas.openxmlformats.org/drawingml/2006/table">
            <a:tbl>
              <a:tblPr/>
              <a:tblGrid>
                <a:gridCol w="560324">
                  <a:extLst>
                    <a:ext uri="{9D8B030D-6E8A-4147-A177-3AD203B41FA5}">
                      <a16:colId xmlns:a16="http://schemas.microsoft.com/office/drawing/2014/main" val="2323103722"/>
                    </a:ext>
                  </a:extLst>
                </a:gridCol>
                <a:gridCol w="417894">
                  <a:extLst>
                    <a:ext uri="{9D8B030D-6E8A-4147-A177-3AD203B41FA5}">
                      <a16:colId xmlns:a16="http://schemas.microsoft.com/office/drawing/2014/main" val="3793358353"/>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266885767"/>
                  </a:ext>
                </a:extLst>
              </a:tr>
              <a:tr h="190500">
                <a:tc>
                  <a:txBody>
                    <a:bodyPr/>
                    <a:lstStyle/>
                    <a:p>
                      <a:pPr algn="ctr" fontAlgn="b"/>
                      <a:r>
                        <a:rPr lang="en-US" sz="1400" b="0" i="0" u="none" strike="noStrike" dirty="0">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592253"/>
                  </a:ext>
                </a:extLst>
              </a:tr>
              <a:tr h="190500">
                <a:tc>
                  <a:txBody>
                    <a:bodyPr/>
                    <a:lstStyle/>
                    <a:p>
                      <a:pPr algn="ctr" fontAlgn="b"/>
                      <a:r>
                        <a:rPr lang="en-US" sz="1400" b="0" i="0" u="none" strike="noStrike" dirty="0">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29995"/>
                  </a:ext>
                </a:extLst>
              </a:tr>
              <a:tr h="190500">
                <a:tc>
                  <a:txBody>
                    <a:bodyPr/>
                    <a:lstStyle/>
                    <a:p>
                      <a:pPr algn="ctr" fontAlgn="b"/>
                      <a:r>
                        <a:rPr lang="en-US" sz="1400" b="0" i="0" u="none" strike="noStrike" dirty="0">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7580311"/>
                  </a:ext>
                </a:extLst>
              </a:tr>
              <a:tr h="190500">
                <a:tc>
                  <a:txBody>
                    <a:bodyPr/>
                    <a:lstStyle/>
                    <a:p>
                      <a:pPr algn="ctr" fontAlgn="b"/>
                      <a:r>
                        <a:rPr lang="en-US" sz="1400" b="0" i="0" u="none" strike="noStrike" dirty="0">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530323"/>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021638561"/>
                  </a:ext>
                </a:extLst>
              </a:tr>
            </a:tbl>
          </a:graphicData>
        </a:graphic>
      </p:graphicFrame>
      <p:graphicFrame>
        <p:nvGraphicFramePr>
          <p:cNvPr id="14" name="Table 13">
            <a:extLst>
              <a:ext uri="{FF2B5EF4-FFF2-40B4-BE49-F238E27FC236}">
                <a16:creationId xmlns:a16="http://schemas.microsoft.com/office/drawing/2014/main" id="{62964054-2EF2-413F-BB14-22F3B521BBB5}"/>
              </a:ext>
            </a:extLst>
          </p:cNvPr>
          <p:cNvGraphicFramePr>
            <a:graphicFrameLocks noGrp="1"/>
          </p:cNvGraphicFramePr>
          <p:nvPr>
            <p:extLst>
              <p:ext uri="{D42A27DB-BD31-4B8C-83A1-F6EECF244321}">
                <p14:modId xmlns:p14="http://schemas.microsoft.com/office/powerpoint/2010/main" val="3618323969"/>
              </p:ext>
            </p:extLst>
          </p:nvPr>
        </p:nvGraphicFramePr>
        <p:xfrm>
          <a:off x="10465971" y="723414"/>
          <a:ext cx="835788" cy="2005965"/>
        </p:xfrm>
        <a:graphic>
          <a:graphicData uri="http://schemas.openxmlformats.org/drawingml/2006/table">
            <a:tbl>
              <a:tblPr/>
              <a:tblGrid>
                <a:gridCol w="417894">
                  <a:extLst>
                    <a:ext uri="{9D8B030D-6E8A-4147-A177-3AD203B41FA5}">
                      <a16:colId xmlns:a16="http://schemas.microsoft.com/office/drawing/2014/main" val="2764604397"/>
                    </a:ext>
                  </a:extLst>
                </a:gridCol>
                <a:gridCol w="417894">
                  <a:extLst>
                    <a:ext uri="{9D8B030D-6E8A-4147-A177-3AD203B41FA5}">
                      <a16:colId xmlns:a16="http://schemas.microsoft.com/office/drawing/2014/main" val="1774406229"/>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63650969"/>
                  </a:ext>
                </a:extLst>
              </a:tr>
              <a:tr h="190500">
                <a:tc>
                  <a:txBody>
                    <a:bodyPr/>
                    <a:lstStyle/>
                    <a:p>
                      <a:pPr algn="ctr" fontAlgn="b"/>
                      <a:r>
                        <a:rPr lang="en-US" sz="1400" b="0"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377869"/>
                  </a:ext>
                </a:extLst>
              </a:tr>
              <a:tr h="190500">
                <a:tc>
                  <a:txBody>
                    <a:bodyPr/>
                    <a:lstStyle/>
                    <a:p>
                      <a:pPr algn="ctr" fontAlgn="b"/>
                      <a:r>
                        <a:rPr lang="en-US" sz="1400" b="0"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411863"/>
                  </a:ext>
                </a:extLst>
              </a:tr>
              <a:tr h="190500">
                <a:tc>
                  <a:txBody>
                    <a:bodyPr/>
                    <a:lstStyle/>
                    <a:p>
                      <a:pPr algn="ctr" fontAlgn="b"/>
                      <a:r>
                        <a:rPr lang="en-US" sz="1400" b="0"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968761"/>
                  </a:ext>
                </a:extLst>
              </a:tr>
              <a:tr h="190500">
                <a:tc>
                  <a:txBody>
                    <a:bodyPr/>
                    <a:lstStyle/>
                    <a:p>
                      <a:pPr algn="ctr" fontAlgn="b"/>
                      <a:r>
                        <a:rPr lang="en-US" sz="1400" b="0" i="0" u="none" strike="noStrike">
                          <a:solidFill>
                            <a:srgbClr val="000000"/>
                          </a:solidFill>
                          <a:effectLst/>
                          <a:latin typeface="Calibri" panose="020F0502020204030204" pitchFamily="34" charset="0"/>
                        </a:rPr>
                        <a:t>Wed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931401"/>
                  </a:ext>
                </a:extLst>
              </a:tr>
              <a:tr h="190500">
                <a:tc>
                  <a:txBody>
                    <a:bodyPr/>
                    <a:lstStyle/>
                    <a:p>
                      <a:pPr algn="ctr" fontAlgn="b"/>
                      <a:r>
                        <a:rPr lang="en-US" sz="1400" b="0"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72437"/>
                  </a:ext>
                </a:extLst>
              </a:tr>
              <a:tr h="190500">
                <a:tc>
                  <a:txBody>
                    <a:bodyPr/>
                    <a:lstStyle/>
                    <a:p>
                      <a:pPr algn="ctr" fontAlgn="b"/>
                      <a:r>
                        <a:rPr lang="en-US" sz="1400" b="0"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07006"/>
                  </a:ext>
                </a:extLst>
              </a:tr>
              <a:tr h="190500">
                <a:tc>
                  <a:txBody>
                    <a:bodyPr/>
                    <a:lstStyle/>
                    <a:p>
                      <a:pPr algn="ctr" fontAlgn="b"/>
                      <a:r>
                        <a:rPr lang="en-US" sz="1400" b="0"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764030"/>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179967247"/>
                  </a:ext>
                </a:extLst>
              </a:tr>
            </a:tbl>
          </a:graphicData>
        </a:graphic>
      </p:graphicFrame>
    </p:spTree>
    <p:extLst>
      <p:ext uri="{BB962C8B-B14F-4D97-AF65-F5344CB8AC3E}">
        <p14:creationId xmlns:p14="http://schemas.microsoft.com/office/powerpoint/2010/main" val="15448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2812D-A55A-4A9B-8B49-1FA9DB09F8F7}"/>
              </a:ext>
            </a:extLst>
          </p:cNvPr>
          <p:cNvSpPr txBox="1"/>
          <p:nvPr/>
        </p:nvSpPr>
        <p:spPr>
          <a:xfrm>
            <a:off x="0" y="52192"/>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Windsor Park Neighborhood</a:t>
            </a:r>
          </a:p>
        </p:txBody>
      </p:sp>
      <p:sp>
        <p:nvSpPr>
          <p:cNvPr id="26" name="TextBox 25">
            <a:extLst>
              <a:ext uri="{FF2B5EF4-FFF2-40B4-BE49-F238E27FC236}">
                <a16:creationId xmlns:a16="http://schemas.microsoft.com/office/drawing/2014/main" id="{55719F4E-B4DF-4254-8DE1-F32F4CAF3DE5}"/>
              </a:ext>
            </a:extLst>
          </p:cNvPr>
          <p:cNvSpPr txBox="1"/>
          <p:nvPr/>
        </p:nvSpPr>
        <p:spPr>
          <a:xfrm>
            <a:off x="8370290" y="56323"/>
            <a:ext cx="3820886" cy="461665"/>
          </a:xfrm>
          <a:prstGeom prst="rect">
            <a:avLst/>
          </a:prstGeom>
          <a:noFill/>
        </p:spPr>
        <p:txBody>
          <a:bodyPr wrap="square" rtlCol="0">
            <a:spAutoFit/>
          </a:bodyPr>
          <a:lstStyle/>
          <a:p>
            <a:pPr algn="ctr"/>
            <a:r>
              <a:rPr lang="en-US" sz="2400" dirty="0">
                <a:solidFill>
                  <a:schemeClr val="bg1"/>
                </a:solidFill>
                <a:latin typeface="+mn-lt"/>
                <a:cs typeface="Times New Roman" panose="02020603050405020304" pitchFamily="18" charset="0"/>
              </a:rPr>
              <a:t>2024</a:t>
            </a:r>
          </a:p>
        </p:txBody>
      </p:sp>
      <p:sp>
        <p:nvSpPr>
          <p:cNvPr id="7" name="TextBox 6">
            <a:extLst>
              <a:ext uri="{FF2B5EF4-FFF2-40B4-BE49-F238E27FC236}">
                <a16:creationId xmlns:a16="http://schemas.microsoft.com/office/drawing/2014/main" id="{117FE98E-B091-4711-9F2C-E97FFF00BCF4}"/>
              </a:ext>
            </a:extLst>
          </p:cNvPr>
          <p:cNvSpPr txBox="1"/>
          <p:nvPr/>
        </p:nvSpPr>
        <p:spPr>
          <a:xfrm>
            <a:off x="3821298" y="20661"/>
            <a:ext cx="4549403" cy="523220"/>
          </a:xfrm>
          <a:prstGeom prst="rect">
            <a:avLst/>
          </a:prstGeom>
          <a:noFill/>
        </p:spPr>
        <p:txBody>
          <a:bodyPr wrap="square" rtlCol="0">
            <a:spAutoFit/>
          </a:bodyPr>
          <a:lstStyle/>
          <a:p>
            <a:pPr algn="ctr"/>
            <a:r>
              <a:rPr lang="en-US" sz="2800" dirty="0">
                <a:latin typeface="+mn-lt"/>
                <a:cs typeface="Times New Roman" panose="02020603050405020304" pitchFamily="18" charset="0"/>
              </a:rPr>
              <a:t>Shots Fired</a:t>
            </a:r>
          </a:p>
        </p:txBody>
      </p:sp>
      <p:pic>
        <p:nvPicPr>
          <p:cNvPr id="4" name="Picture 3">
            <a:extLst>
              <a:ext uri="{FF2B5EF4-FFF2-40B4-BE49-F238E27FC236}">
                <a16:creationId xmlns:a16="http://schemas.microsoft.com/office/drawing/2014/main" id="{61A78A7A-8637-4280-9C63-5E55A721DE2F}"/>
              </a:ext>
            </a:extLst>
          </p:cNvPr>
          <p:cNvPicPr>
            <a:picLocks noChangeAspect="1"/>
          </p:cNvPicPr>
          <p:nvPr/>
        </p:nvPicPr>
        <p:blipFill rotWithShape="1">
          <a:blip r:embed="rId3">
            <a:extLst>
              <a:ext uri="{28A0092B-C50C-407E-A947-70E740481C1C}">
                <a14:useLocalDpi xmlns:a14="http://schemas.microsoft.com/office/drawing/2010/main" val="0"/>
              </a:ext>
            </a:extLst>
          </a:blip>
          <a:srcRect l="2540"/>
          <a:stretch/>
        </p:blipFill>
        <p:spPr>
          <a:xfrm>
            <a:off x="10623" y="575412"/>
            <a:ext cx="8157639" cy="6287019"/>
          </a:xfrm>
          <a:prstGeom prst="rect">
            <a:avLst/>
          </a:prstGeom>
          <a:ln>
            <a:solidFill>
              <a:schemeClr val="tx1"/>
            </a:solidFill>
          </a:ln>
        </p:spPr>
      </p:pic>
      <p:sp>
        <p:nvSpPr>
          <p:cNvPr id="5" name="TextBox 4">
            <a:extLst>
              <a:ext uri="{FF2B5EF4-FFF2-40B4-BE49-F238E27FC236}">
                <a16:creationId xmlns:a16="http://schemas.microsoft.com/office/drawing/2014/main" id="{9F610C8F-83D0-4D6C-B30A-8C140C325546}"/>
              </a:ext>
            </a:extLst>
          </p:cNvPr>
          <p:cNvSpPr txBox="1"/>
          <p:nvPr/>
        </p:nvSpPr>
        <p:spPr>
          <a:xfrm>
            <a:off x="8168262" y="6393540"/>
            <a:ext cx="4023738" cy="461665"/>
          </a:xfrm>
          <a:prstGeom prst="rect">
            <a:avLst/>
          </a:prstGeom>
          <a:noFill/>
        </p:spPr>
        <p:txBody>
          <a:bodyPr wrap="square" rtlCol="0">
            <a:spAutoFit/>
          </a:bodyPr>
          <a:lstStyle/>
          <a:p>
            <a:r>
              <a:rPr lang="en-US" sz="1200" b="1" dirty="0"/>
              <a:t>Analyst Comment: </a:t>
            </a:r>
            <a:r>
              <a:rPr lang="en-US" sz="1200" dirty="0"/>
              <a:t>Not enough points to utilize the Optimized Hotspot Analysis Tool.</a:t>
            </a:r>
            <a:endParaRPr lang="en-US" sz="1200" b="1" dirty="0"/>
          </a:p>
        </p:txBody>
      </p:sp>
      <p:graphicFrame>
        <p:nvGraphicFramePr>
          <p:cNvPr id="14" name="Table 13">
            <a:extLst>
              <a:ext uri="{FF2B5EF4-FFF2-40B4-BE49-F238E27FC236}">
                <a16:creationId xmlns:a16="http://schemas.microsoft.com/office/drawing/2014/main" id="{CF2DFF75-A500-4CB2-9CD6-3C75A78AC372}"/>
              </a:ext>
            </a:extLst>
          </p:cNvPr>
          <p:cNvGraphicFramePr>
            <a:graphicFrameLocks noGrp="1"/>
          </p:cNvGraphicFramePr>
          <p:nvPr>
            <p:extLst>
              <p:ext uri="{D42A27DB-BD31-4B8C-83A1-F6EECF244321}">
                <p14:modId xmlns:p14="http://schemas.microsoft.com/office/powerpoint/2010/main" val="3489664290"/>
              </p:ext>
            </p:extLst>
          </p:nvPr>
        </p:nvGraphicFramePr>
        <p:xfrm>
          <a:off x="8370290" y="592547"/>
          <a:ext cx="3692806" cy="5826886"/>
        </p:xfrm>
        <a:graphic>
          <a:graphicData uri="http://schemas.openxmlformats.org/drawingml/2006/table">
            <a:tbl>
              <a:tblPr/>
              <a:tblGrid>
                <a:gridCol w="910556">
                  <a:extLst>
                    <a:ext uri="{9D8B030D-6E8A-4147-A177-3AD203B41FA5}">
                      <a16:colId xmlns:a16="http://schemas.microsoft.com/office/drawing/2014/main" val="2839629141"/>
                    </a:ext>
                  </a:extLst>
                </a:gridCol>
                <a:gridCol w="409512">
                  <a:extLst>
                    <a:ext uri="{9D8B030D-6E8A-4147-A177-3AD203B41FA5}">
                      <a16:colId xmlns:a16="http://schemas.microsoft.com/office/drawing/2014/main" val="3086337973"/>
                    </a:ext>
                  </a:extLst>
                </a:gridCol>
                <a:gridCol w="406101">
                  <a:extLst>
                    <a:ext uri="{9D8B030D-6E8A-4147-A177-3AD203B41FA5}">
                      <a16:colId xmlns:a16="http://schemas.microsoft.com/office/drawing/2014/main" val="4029578859"/>
                    </a:ext>
                  </a:extLst>
                </a:gridCol>
                <a:gridCol w="322077">
                  <a:extLst>
                    <a:ext uri="{9D8B030D-6E8A-4147-A177-3AD203B41FA5}">
                      <a16:colId xmlns:a16="http://schemas.microsoft.com/office/drawing/2014/main" val="683891644"/>
                    </a:ext>
                  </a:extLst>
                </a:gridCol>
                <a:gridCol w="399730">
                  <a:extLst>
                    <a:ext uri="{9D8B030D-6E8A-4147-A177-3AD203B41FA5}">
                      <a16:colId xmlns:a16="http://schemas.microsoft.com/office/drawing/2014/main" val="1111410552"/>
                    </a:ext>
                  </a:extLst>
                </a:gridCol>
                <a:gridCol w="352604">
                  <a:extLst>
                    <a:ext uri="{9D8B030D-6E8A-4147-A177-3AD203B41FA5}">
                      <a16:colId xmlns:a16="http://schemas.microsoft.com/office/drawing/2014/main" val="1032795225"/>
                    </a:ext>
                  </a:extLst>
                </a:gridCol>
                <a:gridCol w="219042">
                  <a:extLst>
                    <a:ext uri="{9D8B030D-6E8A-4147-A177-3AD203B41FA5}">
                      <a16:colId xmlns:a16="http://schemas.microsoft.com/office/drawing/2014/main" val="2012245175"/>
                    </a:ext>
                  </a:extLst>
                </a:gridCol>
                <a:gridCol w="253961">
                  <a:extLst>
                    <a:ext uri="{9D8B030D-6E8A-4147-A177-3AD203B41FA5}">
                      <a16:colId xmlns:a16="http://schemas.microsoft.com/office/drawing/2014/main" val="606018215"/>
                    </a:ext>
                  </a:extLst>
                </a:gridCol>
                <a:gridCol w="419223">
                  <a:extLst>
                    <a:ext uri="{9D8B030D-6E8A-4147-A177-3AD203B41FA5}">
                      <a16:colId xmlns:a16="http://schemas.microsoft.com/office/drawing/2014/main" val="3896628737"/>
                    </a:ext>
                  </a:extLst>
                </a:gridCol>
              </a:tblGrid>
              <a:tr h="224111">
                <a:tc>
                  <a:txBody>
                    <a:bodyPr/>
                    <a:lstStyle/>
                    <a:p>
                      <a:pPr algn="ctr" fontAlgn="b"/>
                      <a:r>
                        <a:rPr lang="en-US" sz="1400" b="1" i="0" u="none" strike="noStrike" dirty="0">
                          <a:solidFill>
                            <a:srgbClr val="000000"/>
                          </a:solidFill>
                          <a:effectLst/>
                          <a:latin typeface="Calibri" panose="020F0502020204030204" pitchFamily="34" charset="0"/>
                        </a:rPr>
                        <a:t>Hour/Day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Sun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Tue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Wed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Thu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Fri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Sat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86892935"/>
                  </a:ext>
                </a:extLst>
              </a:tr>
              <a:tr h="224111">
                <a:tc>
                  <a:txBody>
                    <a:bodyPr/>
                    <a:lstStyle/>
                    <a:p>
                      <a:pPr algn="ctr" fontAlgn="b"/>
                      <a:r>
                        <a:rPr lang="en-US" sz="1400" b="0" i="0" u="none" strike="noStrike">
                          <a:solidFill>
                            <a:srgbClr val="000000"/>
                          </a:solidFill>
                          <a:effectLst/>
                          <a:latin typeface="Calibri" panose="020F0502020204030204" pitchFamily="34"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916775"/>
                  </a:ext>
                </a:extLst>
              </a:tr>
              <a:tr h="224111">
                <a:tc>
                  <a:txBody>
                    <a:bodyPr/>
                    <a:lstStyle/>
                    <a:p>
                      <a:pPr algn="ctr" fontAlgn="b"/>
                      <a:r>
                        <a:rPr lang="en-US" sz="1400" b="0" i="0" u="none" strike="noStrike" dirty="0">
                          <a:solidFill>
                            <a:srgbClr val="000000"/>
                          </a:solidFill>
                          <a:effectLst/>
                          <a:latin typeface="Calibri" panose="020F0502020204030204" pitchFamily="34"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5492123"/>
                  </a:ext>
                </a:extLst>
              </a:tr>
              <a:tr h="224111">
                <a:tc>
                  <a:txBody>
                    <a:bodyPr/>
                    <a:lstStyle/>
                    <a:p>
                      <a:pPr algn="ctr" fontAlgn="b"/>
                      <a:r>
                        <a:rPr lang="en-US" sz="14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017529"/>
                  </a:ext>
                </a:extLst>
              </a:tr>
              <a:tr h="224111">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775280"/>
                  </a:ext>
                </a:extLst>
              </a:tr>
              <a:tr h="224111">
                <a:tc>
                  <a:txBody>
                    <a:bodyPr/>
                    <a:lstStyle/>
                    <a:p>
                      <a:pPr algn="ctr" fontAlgn="b"/>
                      <a:r>
                        <a:rPr lang="en-US" sz="14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369184"/>
                  </a:ext>
                </a:extLst>
              </a:tr>
              <a:tr h="224111">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491029"/>
                  </a:ext>
                </a:extLst>
              </a:tr>
              <a:tr h="224111">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436357"/>
                  </a:ext>
                </a:extLst>
              </a:tr>
              <a:tr h="224111">
                <a:tc>
                  <a:txBody>
                    <a:bodyPr/>
                    <a:lstStyle/>
                    <a:p>
                      <a:pPr algn="ctr" fontAlgn="b"/>
                      <a:r>
                        <a:rPr lang="en-US" sz="1400" b="0" i="0" u="none" strike="noStrike" dirty="0">
                          <a:solidFill>
                            <a:srgbClr val="000000"/>
                          </a:solidFill>
                          <a:effectLst/>
                          <a:latin typeface="Calibri" panose="020F0502020204030204" pitchFamily="34" charset="0"/>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15374"/>
                  </a:ext>
                </a:extLst>
              </a:tr>
              <a:tr h="224111">
                <a:tc>
                  <a:txBody>
                    <a:bodyPr/>
                    <a:lstStyle/>
                    <a:p>
                      <a:pPr algn="ctr" fontAlgn="b"/>
                      <a:r>
                        <a:rPr lang="en-US" sz="1400" b="0" i="0" u="none" strike="noStrike" dirty="0">
                          <a:solidFill>
                            <a:srgbClr val="000000"/>
                          </a:solidFill>
                          <a:effectLst/>
                          <a:latin typeface="Calibri" panose="020F0502020204030204" pitchFamily="34"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813679"/>
                  </a:ext>
                </a:extLst>
              </a:tr>
              <a:tr h="224111">
                <a:tc>
                  <a:txBody>
                    <a:body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807829"/>
                  </a:ext>
                </a:extLst>
              </a:tr>
              <a:tr h="224111">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1796972"/>
                  </a:ext>
                </a:extLst>
              </a:tr>
              <a:tr h="224111">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207923"/>
                  </a:ext>
                </a:extLst>
              </a:tr>
              <a:tr h="224111">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3032456"/>
                  </a:ext>
                </a:extLst>
              </a:tr>
              <a:tr h="224111">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889469"/>
                  </a:ext>
                </a:extLst>
              </a:tr>
              <a:tr h="224111">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99359"/>
                  </a:ext>
                </a:extLst>
              </a:tr>
              <a:tr h="224111">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666737"/>
                  </a:ext>
                </a:extLst>
              </a:tr>
              <a:tr h="224111">
                <a:tc>
                  <a:txBody>
                    <a:bodyPr/>
                    <a:lstStyle/>
                    <a:p>
                      <a:pPr algn="ctr" fontAlgn="b"/>
                      <a:r>
                        <a:rPr lang="en-US" sz="1400" b="0" i="0" u="none" strike="noStrike" dirty="0">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709716"/>
                  </a:ext>
                </a:extLst>
              </a:tr>
              <a:tr h="224111">
                <a:tc>
                  <a:txBody>
                    <a:body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791345"/>
                  </a:ext>
                </a:extLst>
              </a:tr>
              <a:tr h="224111">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809843"/>
                  </a:ext>
                </a:extLst>
              </a:tr>
              <a:tr h="224111">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3389340"/>
                  </a:ext>
                </a:extLst>
              </a:tr>
              <a:tr h="224111">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66850"/>
                  </a:ext>
                </a:extLst>
              </a:tr>
              <a:tr h="224111">
                <a:tc>
                  <a:txBody>
                    <a:bodyPr/>
                    <a:lstStyle/>
                    <a:p>
                      <a:pPr algn="ctr" fontAlgn="b"/>
                      <a:r>
                        <a:rPr lang="en-US" sz="14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960037"/>
                  </a:ext>
                </a:extLst>
              </a:tr>
              <a:tr h="224111">
                <a:tc>
                  <a:txBody>
                    <a:bodyPr/>
                    <a:lstStyle/>
                    <a:p>
                      <a:pPr algn="ctr" fontAlgn="b"/>
                      <a:r>
                        <a:rPr lang="en-US" sz="14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676763"/>
                  </a:ext>
                </a:extLst>
              </a:tr>
              <a:tr h="224111">
                <a:tc>
                  <a:txBody>
                    <a:bodyPr/>
                    <a:lstStyle/>
                    <a:p>
                      <a:pPr algn="ctr" fontAlgn="b"/>
                      <a:r>
                        <a:rPr lang="en-US" sz="14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450176"/>
                  </a:ext>
                </a:extLst>
              </a:tr>
              <a:tr h="224111">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005226594"/>
                  </a:ext>
                </a:extLst>
              </a:tr>
            </a:tbl>
          </a:graphicData>
        </a:graphic>
      </p:graphicFrame>
      <p:graphicFrame>
        <p:nvGraphicFramePr>
          <p:cNvPr id="16" name="Table 15">
            <a:extLst>
              <a:ext uri="{FF2B5EF4-FFF2-40B4-BE49-F238E27FC236}">
                <a16:creationId xmlns:a16="http://schemas.microsoft.com/office/drawing/2014/main" id="{375F1EE3-301E-444A-8636-9F0F99EEAE20}"/>
              </a:ext>
            </a:extLst>
          </p:cNvPr>
          <p:cNvGraphicFramePr>
            <a:graphicFrameLocks noGrp="1"/>
          </p:cNvGraphicFramePr>
          <p:nvPr>
            <p:extLst>
              <p:ext uri="{D42A27DB-BD31-4B8C-83A1-F6EECF244321}">
                <p14:modId xmlns:p14="http://schemas.microsoft.com/office/powerpoint/2010/main" val="1213025282"/>
              </p:ext>
            </p:extLst>
          </p:nvPr>
        </p:nvGraphicFramePr>
        <p:xfrm>
          <a:off x="6390262" y="575412"/>
          <a:ext cx="1778000" cy="1337310"/>
        </p:xfrm>
        <a:graphic>
          <a:graphicData uri="http://schemas.openxmlformats.org/drawingml/2006/table">
            <a:tbl>
              <a:tblPr/>
              <a:tblGrid>
                <a:gridCol w="874738">
                  <a:extLst>
                    <a:ext uri="{9D8B030D-6E8A-4147-A177-3AD203B41FA5}">
                      <a16:colId xmlns:a16="http://schemas.microsoft.com/office/drawing/2014/main" val="3648647492"/>
                    </a:ext>
                  </a:extLst>
                </a:gridCol>
                <a:gridCol w="903262">
                  <a:extLst>
                    <a:ext uri="{9D8B030D-6E8A-4147-A177-3AD203B41FA5}">
                      <a16:colId xmlns:a16="http://schemas.microsoft.com/office/drawing/2014/main" val="1024751340"/>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240301253"/>
                  </a:ext>
                </a:extLst>
              </a:tr>
              <a:tr h="190500">
                <a:tc>
                  <a:txBody>
                    <a:bodyPr/>
                    <a:lstStyle/>
                    <a:p>
                      <a:pPr algn="ctr" fontAlgn="b"/>
                      <a:r>
                        <a:rPr lang="en-US" sz="1400" b="0" i="0" u="none" strike="noStrike" dirty="0">
                          <a:solidFill>
                            <a:srgbClr val="000000"/>
                          </a:solidFill>
                          <a:effectLst/>
                          <a:latin typeface="Calibri" panose="020F0502020204030204" pitchFamily="34" charset="0"/>
                        </a:rPr>
                        <a:t>Jan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071794"/>
                  </a:ext>
                </a:extLst>
              </a:tr>
              <a:tr h="190500">
                <a:tc>
                  <a:txBody>
                    <a:bodyPr/>
                    <a:lstStyle/>
                    <a:p>
                      <a:pPr algn="ctr" fontAlgn="b"/>
                      <a:r>
                        <a:rPr lang="en-US" sz="1400" b="0" i="0" u="none" strike="noStrike">
                          <a:solidFill>
                            <a:srgbClr val="000000"/>
                          </a:solidFill>
                          <a:effectLst/>
                          <a:latin typeface="Calibri" panose="020F0502020204030204" pitchFamily="34" charset="0"/>
                        </a:rPr>
                        <a:t>Feb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421645"/>
                  </a:ext>
                </a:extLst>
              </a:tr>
              <a:tr h="190500">
                <a:tc>
                  <a:txBody>
                    <a:bodyPr/>
                    <a:lstStyle/>
                    <a:p>
                      <a:pPr algn="ctr" fontAlgn="b"/>
                      <a:r>
                        <a:rPr lang="en-US" sz="1400" b="0" i="0" u="none" strike="noStrike">
                          <a:solidFill>
                            <a:srgbClr val="000000"/>
                          </a:solidFill>
                          <a:effectLst/>
                          <a:latin typeface="Calibri" panose="020F0502020204030204" pitchFamily="34" charset="0"/>
                        </a:rPr>
                        <a:t>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303939"/>
                  </a:ext>
                </a:extLst>
              </a:tr>
              <a:tr h="190500">
                <a:tc>
                  <a:txBody>
                    <a:bodyPr/>
                    <a:lstStyle/>
                    <a:p>
                      <a:pPr algn="ctr" fontAlgn="b"/>
                      <a:r>
                        <a:rPr lang="en-US" sz="1400" b="0" i="0" u="none" strike="noStrike">
                          <a:solidFill>
                            <a:srgbClr val="000000"/>
                          </a:solidFill>
                          <a:effectLst/>
                          <a:latin typeface="Calibri" panose="020F0502020204030204" pitchFamily="34" charset="0"/>
                        </a:rPr>
                        <a:t>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8056378"/>
                  </a:ext>
                </a:extLst>
              </a:tr>
              <a:tr h="190500">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352352939"/>
                  </a:ext>
                </a:extLst>
              </a:tr>
            </a:tbl>
          </a:graphicData>
        </a:graphic>
      </p:graphicFrame>
      <p:graphicFrame>
        <p:nvGraphicFramePr>
          <p:cNvPr id="18" name="Table 17">
            <a:extLst>
              <a:ext uri="{FF2B5EF4-FFF2-40B4-BE49-F238E27FC236}">
                <a16:creationId xmlns:a16="http://schemas.microsoft.com/office/drawing/2014/main" id="{A69EFAAC-55A5-41A6-8E58-D59A53BE0BF0}"/>
              </a:ext>
            </a:extLst>
          </p:cNvPr>
          <p:cNvGraphicFramePr>
            <a:graphicFrameLocks noGrp="1"/>
          </p:cNvGraphicFramePr>
          <p:nvPr>
            <p:extLst>
              <p:ext uri="{D42A27DB-BD31-4B8C-83A1-F6EECF244321}">
                <p14:modId xmlns:p14="http://schemas.microsoft.com/office/powerpoint/2010/main" val="582788655"/>
              </p:ext>
            </p:extLst>
          </p:nvPr>
        </p:nvGraphicFramePr>
        <p:xfrm>
          <a:off x="6540757" y="2114593"/>
          <a:ext cx="1477010" cy="445770"/>
        </p:xfrm>
        <a:graphic>
          <a:graphicData uri="http://schemas.openxmlformats.org/drawingml/2006/table">
            <a:tbl>
              <a:tblPr/>
              <a:tblGrid>
                <a:gridCol w="1477010">
                  <a:extLst>
                    <a:ext uri="{9D8B030D-6E8A-4147-A177-3AD203B41FA5}">
                      <a16:colId xmlns:a16="http://schemas.microsoft.com/office/drawing/2014/main" val="1597088395"/>
                    </a:ext>
                  </a:extLst>
                </a:gridCol>
              </a:tblGrid>
              <a:tr h="190500">
                <a:tc>
                  <a:txBody>
                    <a:bodyPr/>
                    <a:lstStyle/>
                    <a:p>
                      <a:pPr algn="ctr" fontAlgn="b"/>
                      <a:r>
                        <a:rPr lang="en-US" sz="1400" b="1" i="0" u="none" strike="noStrike" dirty="0">
                          <a:solidFill>
                            <a:srgbClr val="000000"/>
                          </a:solidFill>
                          <a:effectLst/>
                          <a:latin typeface="Calibri" panose="020F0502020204030204" pitchFamily="34" charset="0"/>
                        </a:rPr>
                        <a:t>Avg Response Time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4064876711"/>
                  </a:ext>
                </a:extLst>
              </a:tr>
              <a:tr h="190500">
                <a:tc>
                  <a:txBody>
                    <a:bodyPr/>
                    <a:lstStyle/>
                    <a:p>
                      <a:pPr algn="ctr" fontAlgn="b"/>
                      <a:r>
                        <a:rPr lang="en-US" sz="1400" b="0" i="0" u="none" strike="noStrike" dirty="0">
                          <a:solidFill>
                            <a:srgbClr val="000000"/>
                          </a:solidFill>
                          <a:effectLst/>
                          <a:latin typeface="Calibri" panose="020F0502020204030204" pitchFamily="34" charset="0"/>
                        </a:rPr>
                        <a:t>00:07:41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072051"/>
                  </a:ext>
                </a:extLst>
              </a:tr>
            </a:tbl>
          </a:graphicData>
        </a:graphic>
      </p:graphicFrame>
      <p:grpSp>
        <p:nvGrpSpPr>
          <p:cNvPr id="20" name="Group 19">
            <a:extLst>
              <a:ext uri="{FF2B5EF4-FFF2-40B4-BE49-F238E27FC236}">
                <a16:creationId xmlns:a16="http://schemas.microsoft.com/office/drawing/2014/main" id="{3B5A3A52-320B-400D-BCF7-6BF7CD5D1460}"/>
              </a:ext>
            </a:extLst>
          </p:cNvPr>
          <p:cNvGrpSpPr/>
          <p:nvPr/>
        </p:nvGrpSpPr>
        <p:grpSpPr>
          <a:xfrm>
            <a:off x="6902988" y="6479244"/>
            <a:ext cx="1265274" cy="369332"/>
            <a:chOff x="9525" y="5267029"/>
            <a:chExt cx="1149424" cy="369332"/>
          </a:xfrm>
        </p:grpSpPr>
        <p:sp>
          <p:nvSpPr>
            <p:cNvPr id="21" name="TextBox 20">
              <a:extLst>
                <a:ext uri="{FF2B5EF4-FFF2-40B4-BE49-F238E27FC236}">
                  <a16:creationId xmlns:a16="http://schemas.microsoft.com/office/drawing/2014/main" id="{F19C90F7-628B-4C5D-B6B6-F636A85439B9}"/>
                </a:ext>
              </a:extLst>
            </p:cNvPr>
            <p:cNvSpPr txBox="1"/>
            <p:nvPr/>
          </p:nvSpPr>
          <p:spPr>
            <a:xfrm>
              <a:off x="9525" y="5267029"/>
              <a:ext cx="1149424" cy="369332"/>
            </a:xfrm>
            <a:prstGeom prst="rect">
              <a:avLst/>
            </a:prstGeom>
            <a:solidFill>
              <a:schemeClr val="bg1"/>
            </a:solidFill>
            <a:ln>
              <a:solidFill>
                <a:schemeClr val="tx1"/>
              </a:solidFill>
            </a:ln>
          </p:spPr>
          <p:txBody>
            <a:bodyPr wrap="square" rtlCol="0">
              <a:spAutoFit/>
            </a:bodyPr>
            <a:lstStyle/>
            <a:p>
              <a:pPr algn="r"/>
              <a:r>
                <a:rPr lang="en-US" dirty="0"/>
                <a:t>Incident</a:t>
              </a:r>
            </a:p>
          </p:txBody>
        </p:sp>
        <p:pic>
          <p:nvPicPr>
            <p:cNvPr id="22" name="Picture 21">
              <a:extLst>
                <a:ext uri="{FF2B5EF4-FFF2-40B4-BE49-F238E27FC236}">
                  <a16:creationId xmlns:a16="http://schemas.microsoft.com/office/drawing/2014/main" id="{0BDE0FCB-F6C1-4B7A-8578-F8CF0891A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6" y="5318326"/>
              <a:ext cx="190527" cy="266737"/>
            </a:xfrm>
            <a:prstGeom prst="rect">
              <a:avLst/>
            </a:prstGeom>
          </p:spPr>
        </p:pic>
      </p:grpSp>
    </p:spTree>
    <p:extLst>
      <p:ext uri="{BB962C8B-B14F-4D97-AF65-F5344CB8AC3E}">
        <p14:creationId xmlns:p14="http://schemas.microsoft.com/office/powerpoint/2010/main" val="329318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ED1D9C72-01F8-4A24-928F-0AC0B1A25319}"/>
              </a:ext>
            </a:extLst>
          </p:cNvPr>
          <p:cNvGraphicFramePr>
            <a:graphicFrameLocks noGrp="1"/>
          </p:cNvGraphicFramePr>
          <p:nvPr/>
        </p:nvGraphicFramePr>
        <p:xfrm>
          <a:off x="402983" y="593216"/>
          <a:ext cx="11364595" cy="4599935"/>
        </p:xfrm>
        <a:graphic>
          <a:graphicData uri="http://schemas.openxmlformats.org/drawingml/2006/table">
            <a:tbl>
              <a:tblPr firstRow="1" bandRow="1">
                <a:tableStyleId>{2D5ABB26-0587-4C30-8999-92F81FD0307C}</a:tableStyleId>
              </a:tblPr>
              <a:tblGrid>
                <a:gridCol w="11364595">
                  <a:extLst>
                    <a:ext uri="{9D8B030D-6E8A-4147-A177-3AD203B41FA5}">
                      <a16:colId xmlns:a16="http://schemas.microsoft.com/office/drawing/2014/main" val="20000"/>
                    </a:ext>
                  </a:extLst>
                </a:gridCol>
              </a:tblGrid>
              <a:tr h="556895">
                <a:tc>
                  <a:txBody>
                    <a:bodyPr/>
                    <a:lstStyle/>
                    <a:p>
                      <a:pPr algn="ctr">
                        <a:lnSpc>
                          <a:spcPct val="100000"/>
                        </a:lnSpc>
                        <a:spcBef>
                          <a:spcPts val="1050"/>
                        </a:spcBef>
                      </a:pPr>
                      <a:r>
                        <a:rPr sz="1800" b="1" dirty="0">
                          <a:solidFill>
                            <a:srgbClr val="FFFFFF"/>
                          </a:solidFill>
                          <a:latin typeface="Arial"/>
                          <a:cs typeface="Arial"/>
                        </a:rPr>
                        <a:t>AUSTIN</a:t>
                      </a:r>
                      <a:r>
                        <a:rPr sz="1800" b="1" spc="-55" dirty="0">
                          <a:solidFill>
                            <a:srgbClr val="FFFFFF"/>
                          </a:solidFill>
                          <a:latin typeface="Arial"/>
                          <a:cs typeface="Arial"/>
                        </a:rPr>
                        <a:t> </a:t>
                      </a:r>
                      <a:r>
                        <a:rPr sz="1800" b="1" dirty="0">
                          <a:solidFill>
                            <a:srgbClr val="FFFFFF"/>
                          </a:solidFill>
                          <a:latin typeface="Arial"/>
                          <a:cs typeface="Arial"/>
                        </a:rPr>
                        <a:t>POLICE</a:t>
                      </a:r>
                      <a:r>
                        <a:rPr sz="1800" b="1" spc="-60" dirty="0">
                          <a:solidFill>
                            <a:srgbClr val="FFFFFF"/>
                          </a:solidFill>
                          <a:latin typeface="Arial"/>
                          <a:cs typeface="Arial"/>
                        </a:rPr>
                        <a:t> </a:t>
                      </a:r>
                      <a:r>
                        <a:rPr sz="1800" b="1" spc="-10" dirty="0">
                          <a:solidFill>
                            <a:srgbClr val="FFFFFF"/>
                          </a:solidFill>
                          <a:latin typeface="Arial"/>
                          <a:cs typeface="Arial"/>
                        </a:rPr>
                        <a:t>DEPARTMENT</a:t>
                      </a:r>
                      <a:r>
                        <a:rPr sz="1800" b="1" dirty="0">
                          <a:solidFill>
                            <a:srgbClr val="FFFFFF"/>
                          </a:solidFill>
                          <a:latin typeface="Arial"/>
                          <a:cs typeface="Arial"/>
                        </a:rPr>
                        <a:t> </a:t>
                      </a:r>
                      <a:r>
                        <a:rPr sz="1800" b="1" spc="-85" dirty="0">
                          <a:solidFill>
                            <a:srgbClr val="FFFFFF"/>
                          </a:solidFill>
                          <a:latin typeface="Arial"/>
                          <a:cs typeface="Arial"/>
                        </a:rPr>
                        <a:t>DATA</a:t>
                      </a:r>
                      <a:r>
                        <a:rPr sz="1800" b="1" spc="-40" dirty="0">
                          <a:solidFill>
                            <a:srgbClr val="FFFFFF"/>
                          </a:solidFill>
                          <a:latin typeface="Arial"/>
                          <a:cs typeface="Arial"/>
                        </a:rPr>
                        <a:t> </a:t>
                      </a:r>
                      <a:r>
                        <a:rPr sz="1800" b="1" spc="-10" dirty="0">
                          <a:solidFill>
                            <a:srgbClr val="FFFFFF"/>
                          </a:solidFill>
                          <a:latin typeface="Arial"/>
                          <a:cs typeface="Arial"/>
                        </a:rPr>
                        <a:t>DISCLAIMER</a:t>
                      </a:r>
                      <a:endParaRPr sz="1800">
                        <a:latin typeface="Arial"/>
                        <a:cs typeface="Arial"/>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a:solidFill>
                        <a:srgbClr val="FFFFFF"/>
                      </a:solidFill>
                      <a:prstDash val="solid"/>
                    </a:lnB>
                    <a:solidFill>
                      <a:srgbClr val="4471C4"/>
                    </a:solidFill>
                  </a:tcPr>
                </a:tc>
                <a:extLst>
                  <a:ext uri="{0D108BD9-81ED-4DB2-BD59-A6C34878D82A}">
                    <a16:rowId xmlns:a16="http://schemas.microsoft.com/office/drawing/2014/main" val="10000"/>
                  </a:ext>
                </a:extLst>
              </a:tr>
              <a:tr h="521334">
                <a:tc>
                  <a:txBody>
                    <a:bodyPr/>
                    <a:lstStyle/>
                    <a:p>
                      <a:pPr>
                        <a:lnSpc>
                          <a:spcPct val="100000"/>
                        </a:lnSpc>
                        <a:spcBef>
                          <a:spcPts val="40"/>
                        </a:spcBef>
                      </a:pPr>
                      <a:endParaRPr sz="1100">
                        <a:latin typeface="Times New Roman"/>
                        <a:cs typeface="Times New Roman"/>
                      </a:endParaRPr>
                    </a:p>
                    <a:p>
                      <a:pPr algn="ctr">
                        <a:lnSpc>
                          <a:spcPct val="100000"/>
                        </a:lnSpc>
                      </a:pPr>
                      <a:r>
                        <a:rPr sz="1200" spc="-10" dirty="0">
                          <a:latin typeface="Arial"/>
                          <a:cs typeface="Arial"/>
                        </a:rPr>
                        <a:t>Understanding</a:t>
                      </a:r>
                      <a:r>
                        <a:rPr sz="1200" spc="-65" dirty="0">
                          <a:latin typeface="Arial"/>
                          <a:cs typeface="Arial"/>
                        </a:rPr>
                        <a:t> </a:t>
                      </a:r>
                      <a:r>
                        <a:rPr sz="1200" dirty="0">
                          <a:latin typeface="Arial"/>
                          <a:cs typeface="Arial"/>
                        </a:rPr>
                        <a:t>the</a:t>
                      </a:r>
                      <a:r>
                        <a:rPr sz="1200" spc="-30" dirty="0">
                          <a:latin typeface="Arial"/>
                          <a:cs typeface="Arial"/>
                        </a:rPr>
                        <a:t> </a:t>
                      </a:r>
                      <a:r>
                        <a:rPr sz="1200" spc="-10" dirty="0">
                          <a:latin typeface="Arial"/>
                          <a:cs typeface="Arial"/>
                        </a:rPr>
                        <a:t>following</a:t>
                      </a:r>
                      <a:r>
                        <a:rPr sz="1200" spc="-55" dirty="0">
                          <a:latin typeface="Arial"/>
                          <a:cs typeface="Arial"/>
                        </a:rPr>
                        <a:t> </a:t>
                      </a:r>
                      <a:r>
                        <a:rPr sz="1200" spc="-10" dirty="0">
                          <a:latin typeface="Arial"/>
                          <a:cs typeface="Arial"/>
                        </a:rPr>
                        <a:t>conditions</a:t>
                      </a:r>
                      <a:r>
                        <a:rPr sz="1200" spc="-55" dirty="0">
                          <a:latin typeface="Arial"/>
                          <a:cs typeface="Arial"/>
                        </a:rPr>
                        <a:t> </a:t>
                      </a:r>
                      <a:r>
                        <a:rPr sz="1200" dirty="0">
                          <a:latin typeface="Arial"/>
                          <a:cs typeface="Arial"/>
                        </a:rPr>
                        <a:t>will</a:t>
                      </a:r>
                      <a:r>
                        <a:rPr sz="1200" spc="-10" dirty="0">
                          <a:latin typeface="Arial"/>
                          <a:cs typeface="Arial"/>
                        </a:rPr>
                        <a:t> </a:t>
                      </a:r>
                      <a:r>
                        <a:rPr sz="1200" dirty="0">
                          <a:latin typeface="Arial"/>
                          <a:cs typeface="Arial"/>
                        </a:rPr>
                        <a:t>allow</a:t>
                      </a:r>
                      <a:r>
                        <a:rPr sz="1200" spc="-45" dirty="0">
                          <a:latin typeface="Arial"/>
                          <a:cs typeface="Arial"/>
                        </a:rPr>
                        <a:t> </a:t>
                      </a:r>
                      <a:r>
                        <a:rPr sz="1200" dirty="0">
                          <a:latin typeface="Arial"/>
                          <a:cs typeface="Arial"/>
                        </a:rPr>
                        <a:t>you</a:t>
                      </a:r>
                      <a:r>
                        <a:rPr sz="1200" spc="-20" dirty="0">
                          <a:latin typeface="Arial"/>
                          <a:cs typeface="Arial"/>
                        </a:rPr>
                        <a:t> </a:t>
                      </a:r>
                      <a:r>
                        <a:rPr sz="1200" dirty="0">
                          <a:latin typeface="Arial"/>
                          <a:cs typeface="Arial"/>
                        </a:rPr>
                        <a:t>to</a:t>
                      </a:r>
                      <a:r>
                        <a:rPr sz="1200" spc="-30" dirty="0">
                          <a:latin typeface="Arial"/>
                          <a:cs typeface="Arial"/>
                        </a:rPr>
                        <a:t> </a:t>
                      </a:r>
                      <a:r>
                        <a:rPr sz="1200" dirty="0">
                          <a:latin typeface="Arial"/>
                          <a:cs typeface="Arial"/>
                        </a:rPr>
                        <a:t>get</a:t>
                      </a:r>
                      <a:r>
                        <a:rPr sz="1200" spc="-20" dirty="0">
                          <a:latin typeface="Arial"/>
                          <a:cs typeface="Arial"/>
                        </a:rPr>
                        <a:t> </a:t>
                      </a:r>
                      <a:r>
                        <a:rPr sz="1200" dirty="0">
                          <a:latin typeface="Arial"/>
                          <a:cs typeface="Arial"/>
                        </a:rPr>
                        <a:t>the</a:t>
                      </a:r>
                      <a:r>
                        <a:rPr sz="1200" spc="-35" dirty="0">
                          <a:latin typeface="Arial"/>
                          <a:cs typeface="Arial"/>
                        </a:rPr>
                        <a:t> </a:t>
                      </a:r>
                      <a:r>
                        <a:rPr sz="1200" dirty="0">
                          <a:latin typeface="Arial"/>
                          <a:cs typeface="Arial"/>
                        </a:rPr>
                        <a:t>most</a:t>
                      </a:r>
                      <a:r>
                        <a:rPr sz="1200" spc="-30" dirty="0">
                          <a:latin typeface="Arial"/>
                          <a:cs typeface="Arial"/>
                        </a:rPr>
                        <a:t> </a:t>
                      </a:r>
                      <a:r>
                        <a:rPr sz="1200" dirty="0">
                          <a:latin typeface="Arial"/>
                          <a:cs typeface="Arial"/>
                        </a:rPr>
                        <a:t>out</a:t>
                      </a:r>
                      <a:r>
                        <a:rPr sz="1200" spc="-30" dirty="0">
                          <a:latin typeface="Arial"/>
                          <a:cs typeface="Arial"/>
                        </a:rPr>
                        <a:t> </a:t>
                      </a:r>
                      <a:r>
                        <a:rPr sz="1200" dirty="0">
                          <a:latin typeface="Arial"/>
                          <a:cs typeface="Arial"/>
                        </a:rPr>
                        <a:t>of</a:t>
                      </a:r>
                      <a:r>
                        <a:rPr sz="1200" spc="-30" dirty="0">
                          <a:latin typeface="Arial"/>
                          <a:cs typeface="Arial"/>
                        </a:rPr>
                        <a:t> </a:t>
                      </a:r>
                      <a:r>
                        <a:rPr sz="1200" dirty="0">
                          <a:latin typeface="Arial"/>
                          <a:cs typeface="Arial"/>
                        </a:rPr>
                        <a:t>the</a:t>
                      </a:r>
                      <a:r>
                        <a:rPr sz="1200" spc="-30" dirty="0">
                          <a:latin typeface="Arial"/>
                          <a:cs typeface="Arial"/>
                        </a:rPr>
                        <a:t> </a:t>
                      </a:r>
                      <a:r>
                        <a:rPr sz="1200" dirty="0">
                          <a:latin typeface="Arial"/>
                          <a:cs typeface="Arial"/>
                        </a:rPr>
                        <a:t>data</a:t>
                      </a:r>
                      <a:r>
                        <a:rPr sz="1200" spc="-35" dirty="0">
                          <a:latin typeface="Arial"/>
                          <a:cs typeface="Arial"/>
                        </a:rPr>
                        <a:t> </a:t>
                      </a:r>
                      <a:r>
                        <a:rPr sz="1200" spc="-10" dirty="0">
                          <a:latin typeface="Arial"/>
                          <a:cs typeface="Arial"/>
                        </a:rPr>
                        <a:t>provided:</a:t>
                      </a:r>
                      <a:endParaRPr sz="1200">
                        <a:latin typeface="Arial"/>
                        <a:cs typeface="Arial"/>
                      </a:endParaRPr>
                    </a:p>
                  </a:txBody>
                  <a:tcPr marL="0" marR="0" marT="50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521334">
                <a:tc>
                  <a:txBody>
                    <a:bodyPr/>
                    <a:lstStyle/>
                    <a:p>
                      <a:pPr>
                        <a:lnSpc>
                          <a:spcPct val="100000"/>
                        </a:lnSpc>
                        <a:spcBef>
                          <a:spcPts val="40"/>
                        </a:spcBef>
                      </a:pPr>
                      <a:endParaRPr sz="1100">
                        <a:latin typeface="Times New Roman"/>
                        <a:cs typeface="Times New Roman"/>
                      </a:endParaRPr>
                    </a:p>
                    <a:p>
                      <a:pPr marL="254000" algn="ctr">
                        <a:lnSpc>
                          <a:spcPct val="100000"/>
                        </a:lnSpc>
                      </a:pPr>
                      <a:r>
                        <a:rPr sz="1200" dirty="0">
                          <a:latin typeface="Arial"/>
                          <a:cs typeface="Arial"/>
                        </a:rPr>
                        <a:t>Data</a:t>
                      </a:r>
                      <a:r>
                        <a:rPr sz="1200" spc="-25" dirty="0">
                          <a:latin typeface="Arial"/>
                          <a:cs typeface="Arial"/>
                        </a:rPr>
                        <a:t> </a:t>
                      </a:r>
                      <a:r>
                        <a:rPr sz="1200" dirty="0">
                          <a:latin typeface="Arial"/>
                          <a:cs typeface="Arial"/>
                        </a:rPr>
                        <a:t>from</a:t>
                      </a:r>
                      <a:r>
                        <a:rPr sz="1200" spc="-20" dirty="0">
                          <a:latin typeface="Arial"/>
                          <a:cs typeface="Arial"/>
                        </a:rPr>
                        <a:t> </a:t>
                      </a:r>
                      <a:r>
                        <a:rPr sz="1200" dirty="0">
                          <a:latin typeface="Arial"/>
                          <a:cs typeface="Arial"/>
                        </a:rPr>
                        <a:t>CAD</a:t>
                      </a:r>
                      <a:r>
                        <a:rPr sz="1200" spc="-5" dirty="0">
                          <a:latin typeface="Arial"/>
                          <a:cs typeface="Arial"/>
                        </a:rPr>
                        <a:t> </a:t>
                      </a:r>
                      <a:r>
                        <a:rPr sz="1200" dirty="0">
                          <a:latin typeface="Arial"/>
                          <a:cs typeface="Arial"/>
                        </a:rPr>
                        <a:t>is</a:t>
                      </a:r>
                      <a:r>
                        <a:rPr sz="1200" spc="-5" dirty="0">
                          <a:latin typeface="Arial"/>
                          <a:cs typeface="Arial"/>
                        </a:rPr>
                        <a:t> </a:t>
                      </a:r>
                      <a:r>
                        <a:rPr sz="1200" dirty="0">
                          <a:latin typeface="Arial"/>
                          <a:cs typeface="Arial"/>
                        </a:rPr>
                        <a:t>based</a:t>
                      </a:r>
                      <a:r>
                        <a:rPr sz="1200" spc="-35" dirty="0">
                          <a:latin typeface="Arial"/>
                          <a:cs typeface="Arial"/>
                        </a:rPr>
                        <a:t> </a:t>
                      </a:r>
                      <a:r>
                        <a:rPr sz="1200" dirty="0">
                          <a:latin typeface="Arial"/>
                          <a:cs typeface="Arial"/>
                        </a:rPr>
                        <a:t>on</a:t>
                      </a:r>
                      <a:r>
                        <a:rPr sz="1200" spc="-25" dirty="0">
                          <a:latin typeface="Arial"/>
                          <a:cs typeface="Arial"/>
                        </a:rPr>
                        <a:t> </a:t>
                      </a:r>
                      <a:r>
                        <a:rPr sz="1200" dirty="0">
                          <a:latin typeface="Arial"/>
                          <a:cs typeface="Arial"/>
                        </a:rPr>
                        <a:t>a</a:t>
                      </a:r>
                      <a:r>
                        <a:rPr sz="1200" spc="-5" dirty="0">
                          <a:latin typeface="Arial"/>
                          <a:cs typeface="Arial"/>
                        </a:rPr>
                        <a:t> </a:t>
                      </a:r>
                      <a:r>
                        <a:rPr sz="1200" dirty="0">
                          <a:latin typeface="Arial"/>
                          <a:cs typeface="Arial"/>
                        </a:rPr>
                        <a:t>monthly</a:t>
                      </a:r>
                      <a:r>
                        <a:rPr sz="1200" spc="-40" dirty="0">
                          <a:latin typeface="Arial"/>
                          <a:cs typeface="Arial"/>
                        </a:rPr>
                        <a:t> </a:t>
                      </a:r>
                      <a:r>
                        <a:rPr sz="1200" spc="-10" dirty="0">
                          <a:latin typeface="Arial"/>
                          <a:cs typeface="Arial"/>
                        </a:rPr>
                        <a:t>download.</a:t>
                      </a:r>
                      <a:endParaRPr sz="1200">
                        <a:latin typeface="Arial"/>
                        <a:cs typeface="Arial"/>
                      </a:endParaRPr>
                    </a:p>
                  </a:txBody>
                  <a:tcPr marL="0" marR="0" marT="50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521334">
                <a:tc>
                  <a:txBody>
                    <a:bodyPr/>
                    <a:lstStyle/>
                    <a:p>
                      <a:pPr>
                        <a:lnSpc>
                          <a:spcPct val="100000"/>
                        </a:lnSpc>
                        <a:spcBef>
                          <a:spcPts val="40"/>
                        </a:spcBef>
                      </a:pPr>
                      <a:endParaRPr sz="1100">
                        <a:latin typeface="Times New Roman"/>
                        <a:cs typeface="Times New Roman"/>
                      </a:endParaRPr>
                    </a:p>
                    <a:p>
                      <a:pPr marL="208279" algn="ctr">
                        <a:lnSpc>
                          <a:spcPct val="100000"/>
                        </a:lnSpc>
                      </a:pPr>
                      <a:r>
                        <a:rPr sz="1200" dirty="0">
                          <a:latin typeface="Arial"/>
                          <a:cs typeface="Arial"/>
                        </a:rPr>
                        <a:t>This</a:t>
                      </a:r>
                      <a:r>
                        <a:rPr sz="1200" spc="-50" dirty="0">
                          <a:latin typeface="Arial"/>
                          <a:cs typeface="Arial"/>
                        </a:rPr>
                        <a:t> </a:t>
                      </a:r>
                      <a:r>
                        <a:rPr sz="1200" dirty="0">
                          <a:latin typeface="Arial"/>
                          <a:cs typeface="Arial"/>
                        </a:rPr>
                        <a:t>data</a:t>
                      </a:r>
                      <a:r>
                        <a:rPr sz="1200" spc="-30" dirty="0">
                          <a:latin typeface="Arial"/>
                          <a:cs typeface="Arial"/>
                        </a:rPr>
                        <a:t> </a:t>
                      </a:r>
                      <a:r>
                        <a:rPr sz="1200" dirty="0">
                          <a:latin typeface="Arial"/>
                          <a:cs typeface="Arial"/>
                        </a:rPr>
                        <a:t>includes</a:t>
                      </a:r>
                      <a:r>
                        <a:rPr sz="1200" spc="-45" dirty="0">
                          <a:latin typeface="Arial"/>
                          <a:cs typeface="Arial"/>
                        </a:rPr>
                        <a:t> </a:t>
                      </a:r>
                      <a:r>
                        <a:rPr sz="1200" dirty="0">
                          <a:latin typeface="Arial"/>
                          <a:cs typeface="Arial"/>
                        </a:rPr>
                        <a:t>the</a:t>
                      </a:r>
                      <a:r>
                        <a:rPr sz="1200" spc="-25" dirty="0">
                          <a:latin typeface="Arial"/>
                          <a:cs typeface="Arial"/>
                        </a:rPr>
                        <a:t> </a:t>
                      </a:r>
                      <a:r>
                        <a:rPr sz="1200" dirty="0">
                          <a:latin typeface="Arial"/>
                          <a:cs typeface="Arial"/>
                        </a:rPr>
                        <a:t>record</a:t>
                      </a:r>
                      <a:r>
                        <a:rPr sz="1200" spc="-30" dirty="0">
                          <a:latin typeface="Arial"/>
                          <a:cs typeface="Arial"/>
                        </a:rPr>
                        <a:t> </a:t>
                      </a:r>
                      <a:r>
                        <a:rPr sz="1200" dirty="0">
                          <a:latin typeface="Arial"/>
                          <a:cs typeface="Arial"/>
                        </a:rPr>
                        <a:t>for</a:t>
                      </a:r>
                      <a:r>
                        <a:rPr sz="1200" spc="-20" dirty="0">
                          <a:latin typeface="Arial"/>
                          <a:cs typeface="Arial"/>
                        </a:rPr>
                        <a:t> </a:t>
                      </a:r>
                      <a:r>
                        <a:rPr sz="1200" dirty="0">
                          <a:latin typeface="Arial"/>
                          <a:cs typeface="Arial"/>
                        </a:rPr>
                        <a:t>the</a:t>
                      </a:r>
                      <a:r>
                        <a:rPr sz="1200" spc="-25" dirty="0">
                          <a:latin typeface="Arial"/>
                          <a:cs typeface="Arial"/>
                        </a:rPr>
                        <a:t> </a:t>
                      </a:r>
                      <a:r>
                        <a:rPr sz="1200" dirty="0">
                          <a:latin typeface="Arial"/>
                          <a:cs typeface="Arial"/>
                        </a:rPr>
                        <a:t>PRIMARY</a:t>
                      </a:r>
                      <a:r>
                        <a:rPr sz="1200" spc="-45" dirty="0">
                          <a:latin typeface="Arial"/>
                          <a:cs typeface="Arial"/>
                        </a:rPr>
                        <a:t> </a:t>
                      </a:r>
                      <a:r>
                        <a:rPr sz="1200" dirty="0">
                          <a:latin typeface="Arial"/>
                          <a:cs typeface="Arial"/>
                        </a:rPr>
                        <a:t>unit</a:t>
                      </a:r>
                      <a:r>
                        <a:rPr sz="1200" spc="-20" dirty="0">
                          <a:latin typeface="Arial"/>
                          <a:cs typeface="Arial"/>
                        </a:rPr>
                        <a:t> </a:t>
                      </a:r>
                      <a:r>
                        <a:rPr sz="1200" dirty="0">
                          <a:latin typeface="Arial"/>
                          <a:cs typeface="Arial"/>
                        </a:rPr>
                        <a:t>responding</a:t>
                      </a:r>
                      <a:r>
                        <a:rPr sz="1200" spc="-50" dirty="0">
                          <a:latin typeface="Arial"/>
                          <a:cs typeface="Arial"/>
                        </a:rPr>
                        <a:t> </a:t>
                      </a:r>
                      <a:r>
                        <a:rPr sz="1200" dirty="0">
                          <a:latin typeface="Arial"/>
                          <a:cs typeface="Arial"/>
                        </a:rPr>
                        <a:t>to</a:t>
                      </a:r>
                      <a:r>
                        <a:rPr sz="1200" spc="-20" dirty="0">
                          <a:latin typeface="Arial"/>
                          <a:cs typeface="Arial"/>
                        </a:rPr>
                        <a:t> </a:t>
                      </a:r>
                      <a:r>
                        <a:rPr sz="1200" dirty="0">
                          <a:latin typeface="Arial"/>
                          <a:cs typeface="Arial"/>
                        </a:rPr>
                        <a:t>the</a:t>
                      </a:r>
                      <a:r>
                        <a:rPr sz="1200" spc="-20" dirty="0">
                          <a:latin typeface="Arial"/>
                          <a:cs typeface="Arial"/>
                        </a:rPr>
                        <a:t> </a:t>
                      </a:r>
                      <a:r>
                        <a:rPr sz="1200" spc="-10" dirty="0">
                          <a:latin typeface="Arial"/>
                          <a:cs typeface="Arial"/>
                        </a:rPr>
                        <a:t>incident.</a:t>
                      </a:r>
                      <a:endParaRPr sz="1200">
                        <a:latin typeface="Arial"/>
                        <a:cs typeface="Arial"/>
                      </a:endParaRPr>
                    </a:p>
                  </a:txBody>
                  <a:tcPr marL="0" marR="0" marT="50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521334">
                <a:tc>
                  <a:txBody>
                    <a:bodyPr/>
                    <a:lstStyle/>
                    <a:p>
                      <a:pPr>
                        <a:lnSpc>
                          <a:spcPct val="100000"/>
                        </a:lnSpc>
                        <a:spcBef>
                          <a:spcPts val="45"/>
                        </a:spcBef>
                      </a:pPr>
                      <a:endParaRPr sz="1100">
                        <a:latin typeface="Times New Roman"/>
                        <a:cs typeface="Times New Roman"/>
                      </a:endParaRPr>
                    </a:p>
                    <a:p>
                      <a:pPr marL="250825" algn="ctr">
                        <a:lnSpc>
                          <a:spcPct val="100000"/>
                        </a:lnSpc>
                      </a:pPr>
                      <a:r>
                        <a:rPr sz="1200" dirty="0">
                          <a:latin typeface="Arial"/>
                          <a:cs typeface="Arial"/>
                        </a:rPr>
                        <a:t>This</a:t>
                      </a:r>
                      <a:r>
                        <a:rPr sz="1200" spc="-25" dirty="0">
                          <a:latin typeface="Arial"/>
                          <a:cs typeface="Arial"/>
                        </a:rPr>
                        <a:t> </a:t>
                      </a:r>
                      <a:r>
                        <a:rPr sz="1200" dirty="0">
                          <a:latin typeface="Arial"/>
                          <a:cs typeface="Arial"/>
                        </a:rPr>
                        <a:t>data</a:t>
                      </a:r>
                      <a:r>
                        <a:rPr sz="1200" spc="-40" dirty="0">
                          <a:latin typeface="Arial"/>
                          <a:cs typeface="Arial"/>
                        </a:rPr>
                        <a:t> </a:t>
                      </a:r>
                      <a:r>
                        <a:rPr sz="1200" dirty="0">
                          <a:latin typeface="Arial"/>
                          <a:cs typeface="Arial"/>
                        </a:rPr>
                        <a:t>includes</a:t>
                      </a:r>
                      <a:r>
                        <a:rPr sz="1200" spc="-45" dirty="0">
                          <a:latin typeface="Arial"/>
                          <a:cs typeface="Arial"/>
                        </a:rPr>
                        <a:t> </a:t>
                      </a:r>
                      <a:r>
                        <a:rPr sz="1200" dirty="0">
                          <a:latin typeface="Arial"/>
                          <a:cs typeface="Arial"/>
                        </a:rPr>
                        <a:t>both</a:t>
                      </a:r>
                      <a:r>
                        <a:rPr sz="1200" spc="-25" dirty="0">
                          <a:latin typeface="Arial"/>
                          <a:cs typeface="Arial"/>
                        </a:rPr>
                        <a:t> </a:t>
                      </a:r>
                      <a:r>
                        <a:rPr sz="1200" dirty="0">
                          <a:latin typeface="Arial"/>
                          <a:cs typeface="Arial"/>
                        </a:rPr>
                        <a:t>self</a:t>
                      </a:r>
                      <a:r>
                        <a:rPr sz="1200" spc="-25" dirty="0">
                          <a:latin typeface="Arial"/>
                          <a:cs typeface="Arial"/>
                        </a:rPr>
                        <a:t> </a:t>
                      </a:r>
                      <a:r>
                        <a:rPr sz="1200" dirty="0">
                          <a:latin typeface="Arial"/>
                          <a:cs typeface="Arial"/>
                        </a:rPr>
                        <a:t>initiated</a:t>
                      </a:r>
                      <a:r>
                        <a:rPr sz="1200" spc="-40"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dispatched</a:t>
                      </a:r>
                      <a:r>
                        <a:rPr sz="1200" spc="-55" dirty="0">
                          <a:latin typeface="Arial"/>
                          <a:cs typeface="Arial"/>
                        </a:rPr>
                        <a:t> </a:t>
                      </a:r>
                      <a:r>
                        <a:rPr sz="1200" dirty="0">
                          <a:latin typeface="Arial"/>
                          <a:cs typeface="Arial"/>
                        </a:rPr>
                        <a:t>calls</a:t>
                      </a:r>
                      <a:r>
                        <a:rPr sz="1200" spc="-20" dirty="0">
                          <a:latin typeface="Arial"/>
                          <a:cs typeface="Arial"/>
                        </a:rPr>
                        <a:t> </a:t>
                      </a:r>
                      <a:r>
                        <a:rPr sz="1200" dirty="0">
                          <a:latin typeface="Arial"/>
                          <a:cs typeface="Arial"/>
                        </a:rPr>
                        <a:t>for</a:t>
                      </a:r>
                      <a:r>
                        <a:rPr sz="1200" spc="-20" dirty="0">
                          <a:latin typeface="Arial"/>
                          <a:cs typeface="Arial"/>
                        </a:rPr>
                        <a:t> </a:t>
                      </a:r>
                      <a:r>
                        <a:rPr sz="1200" spc="-10" dirty="0">
                          <a:latin typeface="Arial"/>
                          <a:cs typeface="Arial"/>
                        </a:rPr>
                        <a:t>service.</a:t>
                      </a:r>
                      <a:endParaRPr sz="1200">
                        <a:latin typeface="Arial"/>
                        <a:cs typeface="Arial"/>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521334">
                <a:tc>
                  <a:txBody>
                    <a:bodyPr/>
                    <a:lstStyle/>
                    <a:p>
                      <a:pPr>
                        <a:lnSpc>
                          <a:spcPct val="100000"/>
                        </a:lnSpc>
                        <a:spcBef>
                          <a:spcPts val="45"/>
                        </a:spcBef>
                      </a:pPr>
                      <a:endParaRPr sz="1100">
                        <a:latin typeface="Times New Roman"/>
                        <a:cs typeface="Times New Roman"/>
                      </a:endParaRPr>
                    </a:p>
                    <a:p>
                      <a:pPr marL="226695" algn="ctr">
                        <a:lnSpc>
                          <a:spcPct val="100000"/>
                        </a:lnSpc>
                      </a:pPr>
                      <a:r>
                        <a:rPr sz="1200" dirty="0">
                          <a:latin typeface="Arial"/>
                          <a:cs typeface="Arial"/>
                        </a:rPr>
                        <a:t>Due</a:t>
                      </a:r>
                      <a:r>
                        <a:rPr sz="1200" spc="-25" dirty="0">
                          <a:latin typeface="Arial"/>
                          <a:cs typeface="Arial"/>
                        </a:rPr>
                        <a:t> </a:t>
                      </a:r>
                      <a:r>
                        <a:rPr sz="1200" dirty="0">
                          <a:latin typeface="Arial"/>
                          <a:cs typeface="Arial"/>
                        </a:rPr>
                        <a:t>to</a:t>
                      </a:r>
                      <a:r>
                        <a:rPr sz="1200" spc="-10" dirty="0">
                          <a:latin typeface="Arial"/>
                          <a:cs typeface="Arial"/>
                        </a:rPr>
                        <a:t> </a:t>
                      </a:r>
                      <a:r>
                        <a:rPr sz="1200" dirty="0">
                          <a:latin typeface="Arial"/>
                          <a:cs typeface="Arial"/>
                        </a:rPr>
                        <a:t>methodological</a:t>
                      </a:r>
                      <a:r>
                        <a:rPr sz="1200" spc="-40" dirty="0">
                          <a:latin typeface="Arial"/>
                          <a:cs typeface="Arial"/>
                        </a:rPr>
                        <a:t> </a:t>
                      </a:r>
                      <a:r>
                        <a:rPr sz="1200" dirty="0">
                          <a:latin typeface="Arial"/>
                          <a:cs typeface="Arial"/>
                        </a:rPr>
                        <a:t>differences</a:t>
                      </a:r>
                      <a:r>
                        <a:rPr sz="1200" spc="-40" dirty="0">
                          <a:latin typeface="Arial"/>
                          <a:cs typeface="Arial"/>
                        </a:rPr>
                        <a:t> </a:t>
                      </a:r>
                      <a:r>
                        <a:rPr sz="1200" dirty="0">
                          <a:latin typeface="Arial"/>
                          <a:cs typeface="Arial"/>
                        </a:rPr>
                        <a:t>in</a:t>
                      </a:r>
                      <a:r>
                        <a:rPr sz="1200" spc="-15" dirty="0">
                          <a:latin typeface="Arial"/>
                          <a:cs typeface="Arial"/>
                        </a:rPr>
                        <a:t> </a:t>
                      </a:r>
                      <a:r>
                        <a:rPr sz="1200" dirty="0">
                          <a:latin typeface="Arial"/>
                          <a:cs typeface="Arial"/>
                        </a:rPr>
                        <a:t>data</a:t>
                      </a:r>
                      <a:r>
                        <a:rPr sz="1200" spc="-15" dirty="0">
                          <a:latin typeface="Arial"/>
                          <a:cs typeface="Arial"/>
                        </a:rPr>
                        <a:t> </a:t>
                      </a:r>
                      <a:r>
                        <a:rPr sz="1200" dirty="0">
                          <a:latin typeface="Arial"/>
                          <a:cs typeface="Arial"/>
                        </a:rPr>
                        <a:t>collection,</a:t>
                      </a:r>
                      <a:r>
                        <a:rPr sz="1200" spc="-40" dirty="0">
                          <a:latin typeface="Arial"/>
                          <a:cs typeface="Arial"/>
                        </a:rPr>
                        <a:t> </a:t>
                      </a:r>
                      <a:r>
                        <a:rPr sz="1200" dirty="0">
                          <a:latin typeface="Arial"/>
                          <a:cs typeface="Arial"/>
                        </a:rPr>
                        <a:t>different</a:t>
                      </a:r>
                      <a:r>
                        <a:rPr sz="1200" spc="-35" dirty="0">
                          <a:latin typeface="Arial"/>
                          <a:cs typeface="Arial"/>
                        </a:rPr>
                        <a:t> </a:t>
                      </a:r>
                      <a:r>
                        <a:rPr sz="1200" dirty="0">
                          <a:latin typeface="Arial"/>
                          <a:cs typeface="Arial"/>
                        </a:rPr>
                        <a:t>data</a:t>
                      </a:r>
                      <a:r>
                        <a:rPr sz="1200" spc="-20" dirty="0">
                          <a:latin typeface="Arial"/>
                          <a:cs typeface="Arial"/>
                        </a:rPr>
                        <a:t> </a:t>
                      </a:r>
                      <a:r>
                        <a:rPr sz="1200" dirty="0">
                          <a:latin typeface="Arial"/>
                          <a:cs typeface="Arial"/>
                        </a:rPr>
                        <a:t>sources</a:t>
                      </a:r>
                      <a:r>
                        <a:rPr sz="1200" spc="-25" dirty="0">
                          <a:latin typeface="Arial"/>
                          <a:cs typeface="Arial"/>
                        </a:rPr>
                        <a:t> </a:t>
                      </a:r>
                      <a:r>
                        <a:rPr sz="1200" dirty="0">
                          <a:latin typeface="Arial"/>
                          <a:cs typeface="Arial"/>
                        </a:rPr>
                        <a:t>may</a:t>
                      </a:r>
                      <a:r>
                        <a:rPr sz="1200" spc="-10" dirty="0">
                          <a:latin typeface="Arial"/>
                          <a:cs typeface="Arial"/>
                        </a:rPr>
                        <a:t> </a:t>
                      </a:r>
                      <a:r>
                        <a:rPr sz="1200" dirty="0">
                          <a:latin typeface="Arial"/>
                          <a:cs typeface="Arial"/>
                        </a:rPr>
                        <a:t>produce</a:t>
                      </a:r>
                      <a:r>
                        <a:rPr sz="1200" spc="-45" dirty="0">
                          <a:latin typeface="Arial"/>
                          <a:cs typeface="Arial"/>
                        </a:rPr>
                        <a:t> </a:t>
                      </a:r>
                      <a:r>
                        <a:rPr sz="1200" dirty="0">
                          <a:latin typeface="Arial"/>
                          <a:cs typeface="Arial"/>
                        </a:rPr>
                        <a:t>different</a:t>
                      </a:r>
                      <a:r>
                        <a:rPr sz="1200" spc="-40" dirty="0">
                          <a:latin typeface="Arial"/>
                          <a:cs typeface="Arial"/>
                        </a:rPr>
                        <a:t> </a:t>
                      </a:r>
                      <a:r>
                        <a:rPr sz="1200" spc="-10" dirty="0">
                          <a:latin typeface="Arial"/>
                          <a:cs typeface="Arial"/>
                        </a:rPr>
                        <a:t>results.</a:t>
                      </a:r>
                      <a:endParaRPr sz="1200">
                        <a:latin typeface="Arial"/>
                        <a:cs typeface="Arial"/>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718185">
                <a:tc>
                  <a:txBody>
                    <a:bodyPr/>
                    <a:lstStyle/>
                    <a:p>
                      <a:pPr>
                        <a:lnSpc>
                          <a:spcPct val="100000"/>
                        </a:lnSpc>
                        <a:spcBef>
                          <a:spcPts val="50"/>
                        </a:spcBef>
                      </a:pPr>
                      <a:endParaRPr sz="1100">
                        <a:latin typeface="Times New Roman"/>
                        <a:cs typeface="Times New Roman"/>
                      </a:endParaRPr>
                    </a:p>
                    <a:p>
                      <a:pPr marL="208279" algn="ctr">
                        <a:lnSpc>
                          <a:spcPct val="100000"/>
                        </a:lnSpc>
                      </a:pPr>
                      <a:r>
                        <a:rPr sz="1200" dirty="0">
                          <a:latin typeface="Arial"/>
                          <a:cs typeface="Arial"/>
                        </a:rPr>
                        <a:t>The</a:t>
                      </a:r>
                      <a:r>
                        <a:rPr sz="1200" spc="-100" dirty="0">
                          <a:latin typeface="Arial"/>
                          <a:cs typeface="Arial"/>
                        </a:rPr>
                        <a:t> </a:t>
                      </a:r>
                      <a:r>
                        <a:rPr sz="1200" dirty="0">
                          <a:latin typeface="Arial"/>
                          <a:cs typeface="Arial"/>
                        </a:rPr>
                        <a:t>Austin</a:t>
                      </a:r>
                      <a:r>
                        <a:rPr sz="1200" spc="-25" dirty="0">
                          <a:latin typeface="Arial"/>
                          <a:cs typeface="Arial"/>
                        </a:rPr>
                        <a:t> </a:t>
                      </a:r>
                      <a:r>
                        <a:rPr sz="1200" dirty="0">
                          <a:latin typeface="Arial"/>
                          <a:cs typeface="Arial"/>
                        </a:rPr>
                        <a:t>Police</a:t>
                      </a:r>
                      <a:r>
                        <a:rPr sz="1200" spc="-35" dirty="0">
                          <a:latin typeface="Arial"/>
                          <a:cs typeface="Arial"/>
                        </a:rPr>
                        <a:t> </a:t>
                      </a:r>
                      <a:r>
                        <a:rPr sz="1200" dirty="0">
                          <a:latin typeface="Arial"/>
                          <a:cs typeface="Arial"/>
                        </a:rPr>
                        <a:t>Department</a:t>
                      </a:r>
                      <a:r>
                        <a:rPr sz="1200" spc="-40" dirty="0">
                          <a:latin typeface="Arial"/>
                          <a:cs typeface="Arial"/>
                        </a:rPr>
                        <a:t> </a:t>
                      </a:r>
                      <a:r>
                        <a:rPr sz="1200" dirty="0">
                          <a:latin typeface="Arial"/>
                          <a:cs typeface="Arial"/>
                        </a:rPr>
                        <a:t>does</a:t>
                      </a:r>
                      <a:r>
                        <a:rPr sz="1200" spc="-30" dirty="0">
                          <a:latin typeface="Arial"/>
                          <a:cs typeface="Arial"/>
                        </a:rPr>
                        <a:t> </a:t>
                      </a:r>
                      <a:r>
                        <a:rPr sz="1200" dirty="0">
                          <a:latin typeface="Arial"/>
                          <a:cs typeface="Arial"/>
                        </a:rPr>
                        <a:t>not</a:t>
                      </a:r>
                      <a:r>
                        <a:rPr sz="1200" spc="-15" dirty="0">
                          <a:latin typeface="Arial"/>
                          <a:cs typeface="Arial"/>
                        </a:rPr>
                        <a:t> </a:t>
                      </a:r>
                      <a:r>
                        <a:rPr sz="1200" dirty="0">
                          <a:latin typeface="Arial"/>
                          <a:cs typeface="Arial"/>
                        </a:rPr>
                        <a:t>assume</a:t>
                      </a:r>
                      <a:r>
                        <a:rPr sz="1200" spc="-35" dirty="0">
                          <a:latin typeface="Arial"/>
                          <a:cs typeface="Arial"/>
                        </a:rPr>
                        <a:t> </a:t>
                      </a:r>
                      <a:r>
                        <a:rPr sz="1200" dirty="0">
                          <a:latin typeface="Arial"/>
                          <a:cs typeface="Arial"/>
                        </a:rPr>
                        <a:t>any</a:t>
                      </a:r>
                      <a:r>
                        <a:rPr sz="1200" spc="-25" dirty="0">
                          <a:latin typeface="Arial"/>
                          <a:cs typeface="Arial"/>
                        </a:rPr>
                        <a:t> </a:t>
                      </a:r>
                      <a:r>
                        <a:rPr sz="1200" dirty="0">
                          <a:latin typeface="Arial"/>
                          <a:cs typeface="Arial"/>
                        </a:rPr>
                        <a:t>liability</a:t>
                      </a:r>
                      <a:r>
                        <a:rPr sz="1200" spc="-30" dirty="0">
                          <a:latin typeface="Arial"/>
                          <a:cs typeface="Arial"/>
                        </a:rPr>
                        <a:t> </a:t>
                      </a:r>
                      <a:r>
                        <a:rPr sz="1200" dirty="0">
                          <a:latin typeface="Arial"/>
                          <a:cs typeface="Arial"/>
                        </a:rPr>
                        <a:t>for</a:t>
                      </a:r>
                      <a:r>
                        <a:rPr sz="1200" spc="-30" dirty="0">
                          <a:latin typeface="Arial"/>
                          <a:cs typeface="Arial"/>
                        </a:rPr>
                        <a:t> </a:t>
                      </a:r>
                      <a:r>
                        <a:rPr sz="1200" dirty="0">
                          <a:latin typeface="Arial"/>
                          <a:cs typeface="Arial"/>
                        </a:rPr>
                        <a:t>any</a:t>
                      </a:r>
                      <a:r>
                        <a:rPr sz="1200" spc="-20" dirty="0">
                          <a:latin typeface="Arial"/>
                          <a:cs typeface="Arial"/>
                        </a:rPr>
                        <a:t> </a:t>
                      </a:r>
                      <a:r>
                        <a:rPr sz="1200" dirty="0">
                          <a:latin typeface="Arial"/>
                          <a:cs typeface="Arial"/>
                        </a:rPr>
                        <a:t>decision</a:t>
                      </a:r>
                      <a:r>
                        <a:rPr sz="1200" spc="-15" dirty="0">
                          <a:latin typeface="Arial"/>
                          <a:cs typeface="Arial"/>
                        </a:rPr>
                        <a:t> </a:t>
                      </a:r>
                      <a:r>
                        <a:rPr sz="1200" dirty="0">
                          <a:latin typeface="Arial"/>
                          <a:cs typeface="Arial"/>
                        </a:rPr>
                        <a:t>made</a:t>
                      </a:r>
                      <a:r>
                        <a:rPr sz="1200" spc="-40" dirty="0">
                          <a:latin typeface="Arial"/>
                          <a:cs typeface="Arial"/>
                        </a:rPr>
                        <a:t> </a:t>
                      </a:r>
                      <a:r>
                        <a:rPr sz="1200" dirty="0">
                          <a:latin typeface="Arial"/>
                          <a:cs typeface="Arial"/>
                        </a:rPr>
                        <a:t>or</a:t>
                      </a:r>
                      <a:r>
                        <a:rPr sz="1200" spc="-20" dirty="0">
                          <a:latin typeface="Arial"/>
                          <a:cs typeface="Arial"/>
                        </a:rPr>
                        <a:t> </a:t>
                      </a:r>
                      <a:r>
                        <a:rPr sz="1200" dirty="0">
                          <a:latin typeface="Arial"/>
                          <a:cs typeface="Arial"/>
                        </a:rPr>
                        <a:t>action</a:t>
                      </a:r>
                      <a:r>
                        <a:rPr sz="1200" spc="-25" dirty="0">
                          <a:latin typeface="Arial"/>
                          <a:cs typeface="Arial"/>
                        </a:rPr>
                        <a:t> </a:t>
                      </a:r>
                      <a:r>
                        <a:rPr sz="1200" dirty="0">
                          <a:latin typeface="Arial"/>
                          <a:cs typeface="Arial"/>
                        </a:rPr>
                        <a:t>taken</a:t>
                      </a:r>
                      <a:r>
                        <a:rPr sz="1200" spc="-25" dirty="0">
                          <a:latin typeface="Arial"/>
                          <a:cs typeface="Arial"/>
                        </a:rPr>
                        <a:t> </a:t>
                      </a:r>
                      <a:r>
                        <a:rPr sz="1200" dirty="0">
                          <a:latin typeface="Arial"/>
                          <a:cs typeface="Arial"/>
                        </a:rPr>
                        <a:t>or</a:t>
                      </a:r>
                      <a:r>
                        <a:rPr sz="1200" spc="-5" dirty="0">
                          <a:latin typeface="Arial"/>
                          <a:cs typeface="Arial"/>
                        </a:rPr>
                        <a:t> </a:t>
                      </a:r>
                      <a:r>
                        <a:rPr sz="1200" dirty="0">
                          <a:latin typeface="Arial"/>
                          <a:cs typeface="Arial"/>
                        </a:rPr>
                        <a:t>not</a:t>
                      </a:r>
                      <a:r>
                        <a:rPr sz="1200" spc="-30" dirty="0">
                          <a:latin typeface="Arial"/>
                          <a:cs typeface="Arial"/>
                        </a:rPr>
                        <a:t> </a:t>
                      </a:r>
                      <a:r>
                        <a:rPr sz="1200" dirty="0">
                          <a:latin typeface="Arial"/>
                          <a:cs typeface="Arial"/>
                        </a:rPr>
                        <a:t>by</a:t>
                      </a:r>
                      <a:r>
                        <a:rPr sz="1200" spc="-5" dirty="0">
                          <a:latin typeface="Arial"/>
                          <a:cs typeface="Arial"/>
                        </a:rPr>
                        <a:t> </a:t>
                      </a:r>
                      <a:r>
                        <a:rPr sz="1200" dirty="0">
                          <a:latin typeface="Arial"/>
                          <a:cs typeface="Arial"/>
                        </a:rPr>
                        <a:t>the</a:t>
                      </a:r>
                      <a:r>
                        <a:rPr sz="1200" spc="-25" dirty="0">
                          <a:latin typeface="Arial"/>
                          <a:cs typeface="Arial"/>
                        </a:rPr>
                        <a:t> </a:t>
                      </a:r>
                      <a:r>
                        <a:rPr sz="1200" dirty="0">
                          <a:latin typeface="Arial"/>
                          <a:cs typeface="Arial"/>
                        </a:rPr>
                        <a:t>recipient</a:t>
                      </a:r>
                      <a:r>
                        <a:rPr sz="1200" spc="-40" dirty="0">
                          <a:latin typeface="Arial"/>
                          <a:cs typeface="Arial"/>
                        </a:rPr>
                        <a:t> </a:t>
                      </a:r>
                      <a:r>
                        <a:rPr sz="1200" dirty="0">
                          <a:latin typeface="Arial"/>
                          <a:cs typeface="Arial"/>
                        </a:rPr>
                        <a:t>in</a:t>
                      </a:r>
                      <a:r>
                        <a:rPr sz="1200" spc="65" dirty="0">
                          <a:latin typeface="Arial"/>
                          <a:cs typeface="Arial"/>
                        </a:rPr>
                        <a:t> </a:t>
                      </a:r>
                      <a:r>
                        <a:rPr sz="1200" dirty="0">
                          <a:latin typeface="Arial"/>
                          <a:cs typeface="Arial"/>
                        </a:rPr>
                        <a:t>reliance</a:t>
                      </a:r>
                      <a:r>
                        <a:rPr sz="1200" spc="-35" dirty="0">
                          <a:latin typeface="Arial"/>
                          <a:cs typeface="Arial"/>
                        </a:rPr>
                        <a:t> </a:t>
                      </a:r>
                      <a:r>
                        <a:rPr sz="1200" dirty="0">
                          <a:latin typeface="Arial"/>
                          <a:cs typeface="Arial"/>
                        </a:rPr>
                        <a:t>upon</a:t>
                      </a:r>
                      <a:r>
                        <a:rPr sz="1200" spc="-35" dirty="0">
                          <a:latin typeface="Arial"/>
                          <a:cs typeface="Arial"/>
                        </a:rPr>
                        <a:t> </a:t>
                      </a:r>
                      <a:r>
                        <a:rPr sz="1200" dirty="0">
                          <a:latin typeface="Arial"/>
                          <a:cs typeface="Arial"/>
                        </a:rPr>
                        <a:t>any</a:t>
                      </a:r>
                      <a:r>
                        <a:rPr sz="1200" spc="-30" dirty="0">
                          <a:latin typeface="Arial"/>
                          <a:cs typeface="Arial"/>
                        </a:rPr>
                        <a:t> </a:t>
                      </a:r>
                      <a:r>
                        <a:rPr sz="1200" dirty="0">
                          <a:latin typeface="Arial"/>
                          <a:cs typeface="Arial"/>
                        </a:rPr>
                        <a:t>information</a:t>
                      </a:r>
                      <a:r>
                        <a:rPr sz="1200" spc="-50" dirty="0">
                          <a:latin typeface="Arial"/>
                          <a:cs typeface="Arial"/>
                        </a:rPr>
                        <a:t> </a:t>
                      </a:r>
                      <a:r>
                        <a:rPr sz="1200" dirty="0">
                          <a:latin typeface="Arial"/>
                          <a:cs typeface="Arial"/>
                        </a:rPr>
                        <a:t>or</a:t>
                      </a:r>
                      <a:r>
                        <a:rPr sz="1200" spc="-5" dirty="0">
                          <a:latin typeface="Arial"/>
                          <a:cs typeface="Arial"/>
                        </a:rPr>
                        <a:t> </a:t>
                      </a:r>
                      <a:r>
                        <a:rPr sz="1200" spc="-20" dirty="0">
                          <a:latin typeface="Arial"/>
                          <a:cs typeface="Arial"/>
                        </a:rPr>
                        <a:t>data</a:t>
                      </a:r>
                      <a:endParaRPr sz="1200">
                        <a:latin typeface="Arial"/>
                        <a:cs typeface="Arial"/>
                      </a:endParaRPr>
                    </a:p>
                    <a:p>
                      <a:pPr algn="ctr">
                        <a:lnSpc>
                          <a:spcPct val="100000"/>
                        </a:lnSpc>
                      </a:pPr>
                      <a:r>
                        <a:rPr sz="1200" spc="-10" dirty="0">
                          <a:latin typeface="Arial"/>
                          <a:cs typeface="Arial"/>
                        </a:rPr>
                        <a:t>provided.</a:t>
                      </a:r>
                      <a:endParaRPr sz="1200">
                        <a:latin typeface="Arial"/>
                        <a:cs typeface="Arial"/>
                      </a:endParaRPr>
                    </a:p>
                  </a:txBody>
                  <a:tcPr marL="0" marR="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718185">
                <a:tc>
                  <a:txBody>
                    <a:bodyPr/>
                    <a:lstStyle/>
                    <a:p>
                      <a:pPr>
                        <a:lnSpc>
                          <a:spcPct val="100000"/>
                        </a:lnSpc>
                        <a:spcBef>
                          <a:spcPts val="35"/>
                        </a:spcBef>
                      </a:pPr>
                      <a:endParaRPr sz="1800" dirty="0">
                        <a:latin typeface="Times New Roman"/>
                        <a:cs typeface="Times New Roman"/>
                      </a:endParaRPr>
                    </a:p>
                    <a:p>
                      <a:pPr marL="1106170">
                        <a:lnSpc>
                          <a:spcPct val="100000"/>
                        </a:lnSpc>
                        <a:spcBef>
                          <a:spcPts val="5"/>
                        </a:spcBef>
                      </a:pPr>
                      <a:r>
                        <a:rPr sz="1200" dirty="0">
                          <a:latin typeface="Arial"/>
                          <a:cs typeface="Arial"/>
                        </a:rPr>
                        <a:t>The</a:t>
                      </a:r>
                      <a:r>
                        <a:rPr sz="1200" spc="-45" dirty="0">
                          <a:latin typeface="Arial"/>
                          <a:cs typeface="Arial"/>
                        </a:rPr>
                        <a:t> </a:t>
                      </a:r>
                      <a:r>
                        <a:rPr sz="1200" dirty="0">
                          <a:latin typeface="Arial"/>
                          <a:cs typeface="Arial"/>
                        </a:rPr>
                        <a:t>data</a:t>
                      </a:r>
                      <a:r>
                        <a:rPr sz="1200" spc="-25" dirty="0">
                          <a:latin typeface="Arial"/>
                          <a:cs typeface="Arial"/>
                        </a:rPr>
                        <a:t> </a:t>
                      </a:r>
                      <a:r>
                        <a:rPr sz="1200" dirty="0">
                          <a:latin typeface="Arial"/>
                          <a:cs typeface="Arial"/>
                        </a:rPr>
                        <a:t>provided</a:t>
                      </a:r>
                      <a:r>
                        <a:rPr sz="1200" spc="-25" dirty="0">
                          <a:latin typeface="Arial"/>
                          <a:cs typeface="Arial"/>
                        </a:rPr>
                        <a:t> </a:t>
                      </a:r>
                      <a:r>
                        <a:rPr sz="1200" dirty="0">
                          <a:latin typeface="Arial"/>
                          <a:cs typeface="Arial"/>
                        </a:rPr>
                        <a:t>is</a:t>
                      </a:r>
                      <a:r>
                        <a:rPr sz="1200" spc="-10" dirty="0">
                          <a:latin typeface="Arial"/>
                          <a:cs typeface="Arial"/>
                        </a:rPr>
                        <a:t> </a:t>
                      </a:r>
                      <a:r>
                        <a:rPr sz="1200" dirty="0">
                          <a:latin typeface="Arial"/>
                          <a:cs typeface="Arial"/>
                        </a:rPr>
                        <a:t>for</a:t>
                      </a:r>
                      <a:r>
                        <a:rPr sz="1200" spc="-15" dirty="0">
                          <a:latin typeface="Arial"/>
                          <a:cs typeface="Arial"/>
                        </a:rPr>
                        <a:t> </a:t>
                      </a:r>
                      <a:r>
                        <a:rPr sz="1200" dirty="0">
                          <a:latin typeface="Arial"/>
                          <a:cs typeface="Arial"/>
                        </a:rPr>
                        <a:t>informational</a:t>
                      </a:r>
                      <a:r>
                        <a:rPr sz="1200" spc="-50" dirty="0">
                          <a:latin typeface="Arial"/>
                          <a:cs typeface="Arial"/>
                        </a:rPr>
                        <a:t> </a:t>
                      </a:r>
                      <a:r>
                        <a:rPr sz="1200" dirty="0">
                          <a:latin typeface="Arial"/>
                          <a:cs typeface="Arial"/>
                        </a:rPr>
                        <a:t>use</a:t>
                      </a:r>
                      <a:r>
                        <a:rPr sz="1200" spc="-15" dirty="0">
                          <a:latin typeface="Arial"/>
                          <a:cs typeface="Arial"/>
                        </a:rPr>
                        <a:t> </a:t>
                      </a:r>
                      <a:r>
                        <a:rPr sz="1200" dirty="0">
                          <a:latin typeface="Arial"/>
                          <a:cs typeface="Arial"/>
                        </a:rPr>
                        <a:t>only</a:t>
                      </a:r>
                      <a:r>
                        <a:rPr sz="1200" spc="-35" dirty="0">
                          <a:latin typeface="Arial"/>
                          <a:cs typeface="Arial"/>
                        </a:rPr>
                        <a:t> </a:t>
                      </a:r>
                      <a:r>
                        <a:rPr sz="1200" dirty="0">
                          <a:latin typeface="Arial"/>
                          <a:cs typeface="Arial"/>
                        </a:rPr>
                        <a:t>and</a:t>
                      </a:r>
                      <a:r>
                        <a:rPr sz="1200" spc="-25" dirty="0">
                          <a:latin typeface="Arial"/>
                          <a:cs typeface="Arial"/>
                        </a:rPr>
                        <a:t> </a:t>
                      </a:r>
                      <a:r>
                        <a:rPr sz="1200" dirty="0">
                          <a:latin typeface="Arial"/>
                          <a:cs typeface="Arial"/>
                        </a:rPr>
                        <a:t>is</a:t>
                      </a:r>
                      <a:r>
                        <a:rPr sz="1200" spc="-10" dirty="0">
                          <a:latin typeface="Arial"/>
                          <a:cs typeface="Arial"/>
                        </a:rPr>
                        <a:t> </a:t>
                      </a:r>
                      <a:r>
                        <a:rPr sz="1200" dirty="0">
                          <a:latin typeface="Arial"/>
                          <a:cs typeface="Arial"/>
                        </a:rPr>
                        <a:t>not</a:t>
                      </a:r>
                      <a:r>
                        <a:rPr sz="1200" spc="-20" dirty="0">
                          <a:latin typeface="Arial"/>
                          <a:cs typeface="Arial"/>
                        </a:rPr>
                        <a:t> </a:t>
                      </a:r>
                      <a:r>
                        <a:rPr sz="1200" dirty="0">
                          <a:latin typeface="Arial"/>
                          <a:cs typeface="Arial"/>
                        </a:rPr>
                        <a:t>considered</a:t>
                      </a:r>
                      <a:r>
                        <a:rPr sz="1200" spc="-50" dirty="0">
                          <a:latin typeface="Arial"/>
                          <a:cs typeface="Arial"/>
                        </a:rPr>
                        <a:t> </a:t>
                      </a:r>
                      <a:r>
                        <a:rPr sz="1200" spc="-10" dirty="0">
                          <a:latin typeface="Arial"/>
                          <a:cs typeface="Arial"/>
                        </a:rPr>
                        <a:t>official</a:t>
                      </a:r>
                      <a:r>
                        <a:rPr sz="1200" spc="-100" dirty="0">
                          <a:latin typeface="Arial"/>
                          <a:cs typeface="Arial"/>
                        </a:rPr>
                        <a:t> </a:t>
                      </a:r>
                      <a:r>
                        <a:rPr sz="1200" dirty="0">
                          <a:latin typeface="Arial"/>
                          <a:cs typeface="Arial"/>
                        </a:rPr>
                        <a:t>APD</a:t>
                      </a:r>
                      <a:r>
                        <a:rPr sz="1200" spc="-20" dirty="0">
                          <a:latin typeface="Arial"/>
                          <a:cs typeface="Arial"/>
                        </a:rPr>
                        <a:t> </a:t>
                      </a:r>
                      <a:r>
                        <a:rPr sz="1200" dirty="0">
                          <a:latin typeface="Arial"/>
                          <a:cs typeface="Arial"/>
                        </a:rPr>
                        <a:t>crime</a:t>
                      </a:r>
                      <a:r>
                        <a:rPr sz="1200" spc="-10" dirty="0">
                          <a:latin typeface="Arial"/>
                          <a:cs typeface="Arial"/>
                        </a:rPr>
                        <a:t> </a:t>
                      </a:r>
                      <a:r>
                        <a:rPr sz="1200" dirty="0">
                          <a:latin typeface="Arial"/>
                          <a:cs typeface="Arial"/>
                        </a:rPr>
                        <a:t>data</a:t>
                      </a:r>
                      <a:r>
                        <a:rPr sz="1200" spc="-30" dirty="0">
                          <a:latin typeface="Arial"/>
                          <a:cs typeface="Arial"/>
                        </a:rPr>
                        <a:t> </a:t>
                      </a:r>
                      <a:r>
                        <a:rPr sz="1200" dirty="0">
                          <a:latin typeface="Arial"/>
                          <a:cs typeface="Arial"/>
                        </a:rPr>
                        <a:t>as</a:t>
                      </a:r>
                      <a:r>
                        <a:rPr sz="1200" spc="-15" dirty="0">
                          <a:latin typeface="Arial"/>
                          <a:cs typeface="Arial"/>
                        </a:rPr>
                        <a:t> </a:t>
                      </a:r>
                      <a:r>
                        <a:rPr sz="1200" dirty="0">
                          <a:latin typeface="Arial"/>
                          <a:cs typeface="Arial"/>
                        </a:rPr>
                        <a:t>in</a:t>
                      </a:r>
                      <a:r>
                        <a:rPr sz="1200" spc="-15" dirty="0">
                          <a:latin typeface="Arial"/>
                          <a:cs typeface="Arial"/>
                        </a:rPr>
                        <a:t> </a:t>
                      </a:r>
                      <a:r>
                        <a:rPr sz="1200" dirty="0">
                          <a:latin typeface="Arial"/>
                          <a:cs typeface="Arial"/>
                        </a:rPr>
                        <a:t>official</a:t>
                      </a:r>
                      <a:r>
                        <a:rPr sz="1200" spc="-65" dirty="0">
                          <a:latin typeface="Arial"/>
                          <a:cs typeface="Arial"/>
                        </a:rPr>
                        <a:t> </a:t>
                      </a:r>
                      <a:r>
                        <a:rPr sz="1200" spc="-20" dirty="0">
                          <a:latin typeface="Arial"/>
                          <a:cs typeface="Arial"/>
                        </a:rPr>
                        <a:t>Texas</a:t>
                      </a:r>
                      <a:r>
                        <a:rPr sz="1200" spc="-15" dirty="0">
                          <a:latin typeface="Arial"/>
                          <a:cs typeface="Arial"/>
                        </a:rPr>
                        <a:t> </a:t>
                      </a:r>
                      <a:r>
                        <a:rPr sz="1200" dirty="0">
                          <a:latin typeface="Arial"/>
                          <a:cs typeface="Arial"/>
                        </a:rPr>
                        <a:t>DPS</a:t>
                      </a:r>
                      <a:r>
                        <a:rPr sz="1200" spc="-20" dirty="0">
                          <a:latin typeface="Arial"/>
                          <a:cs typeface="Arial"/>
                        </a:rPr>
                        <a:t> </a:t>
                      </a:r>
                      <a:r>
                        <a:rPr sz="1200" dirty="0">
                          <a:latin typeface="Arial"/>
                          <a:cs typeface="Arial"/>
                        </a:rPr>
                        <a:t>or</a:t>
                      </a:r>
                      <a:r>
                        <a:rPr sz="1200" spc="-5" dirty="0">
                          <a:latin typeface="Arial"/>
                          <a:cs typeface="Arial"/>
                        </a:rPr>
                        <a:t> </a:t>
                      </a:r>
                      <a:r>
                        <a:rPr sz="1200" dirty="0">
                          <a:latin typeface="Arial"/>
                          <a:cs typeface="Arial"/>
                        </a:rPr>
                        <a:t>FBI</a:t>
                      </a:r>
                      <a:r>
                        <a:rPr sz="1200" spc="30" dirty="0">
                          <a:latin typeface="Arial"/>
                          <a:cs typeface="Arial"/>
                        </a:rPr>
                        <a:t> </a:t>
                      </a:r>
                      <a:r>
                        <a:rPr sz="1200" dirty="0">
                          <a:latin typeface="Arial"/>
                          <a:cs typeface="Arial"/>
                        </a:rPr>
                        <a:t>crime</a:t>
                      </a:r>
                      <a:r>
                        <a:rPr sz="1200" spc="-10" dirty="0">
                          <a:latin typeface="Arial"/>
                          <a:cs typeface="Arial"/>
                        </a:rPr>
                        <a:t> reports.</a:t>
                      </a:r>
                      <a:endParaRPr sz="1200" dirty="0">
                        <a:latin typeface="Arial"/>
                        <a:cs typeface="Arial"/>
                      </a:endParaRPr>
                    </a:p>
                  </a:txBody>
                  <a:tcPr marL="0" marR="0" marT="44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chemeClr val="tx1"/>
                      </a:solidFill>
                      <a:prstDash val="solid"/>
                      <a:round/>
                      <a:headEnd type="none" w="med" len="med"/>
                      <a:tailEnd type="none" w="med" len="med"/>
                    </a:lnB>
                    <a:solidFill>
                      <a:srgbClr val="CFD4EA"/>
                    </a:solidFill>
                  </a:tcPr>
                </a:tc>
                <a:extLst>
                  <a:ext uri="{0D108BD9-81ED-4DB2-BD59-A6C34878D82A}">
                    <a16:rowId xmlns:a16="http://schemas.microsoft.com/office/drawing/2014/main" val="10007"/>
                  </a:ext>
                </a:extLst>
              </a:tr>
            </a:tbl>
          </a:graphicData>
        </a:graphic>
      </p:graphicFrame>
      <p:pic>
        <p:nvPicPr>
          <p:cNvPr id="3" name="object 3">
            <a:extLst>
              <a:ext uri="{FF2B5EF4-FFF2-40B4-BE49-F238E27FC236}">
                <a16:creationId xmlns:a16="http://schemas.microsoft.com/office/drawing/2014/main" id="{9EE5342A-BFE1-4990-B910-144A77F9C50F}"/>
              </a:ext>
            </a:extLst>
          </p:cNvPr>
          <p:cNvPicPr/>
          <p:nvPr/>
        </p:nvPicPr>
        <p:blipFill>
          <a:blip r:embed="rId2" cstate="print"/>
          <a:stretch>
            <a:fillRect/>
          </a:stretch>
        </p:blipFill>
        <p:spPr>
          <a:xfrm>
            <a:off x="135636" y="102107"/>
            <a:ext cx="1318259" cy="1194816"/>
          </a:xfrm>
          <a:prstGeom prst="rect">
            <a:avLst/>
          </a:prstGeom>
        </p:spPr>
      </p:pic>
      <p:pic>
        <p:nvPicPr>
          <p:cNvPr id="4" name="Picture 1" descr="CIAU logo transparent">
            <a:extLst>
              <a:ext uri="{FF2B5EF4-FFF2-40B4-BE49-F238E27FC236}">
                <a16:creationId xmlns:a16="http://schemas.microsoft.com/office/drawing/2014/main" id="{3AEB6957-0AD5-48F4-B89B-A67FE2EB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6679" y="960"/>
            <a:ext cx="1396351" cy="119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09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7052</TotalTime>
  <Words>713</Words>
  <Application>Microsoft Office PowerPoint</Application>
  <PresentationFormat>Widescreen</PresentationFormat>
  <Paragraphs>425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David</dc:creator>
  <cp:lastModifiedBy>Bell, David</cp:lastModifiedBy>
  <cp:revision>178</cp:revision>
  <dcterms:created xsi:type="dcterms:W3CDTF">2023-12-21T15:47:55Z</dcterms:created>
  <dcterms:modified xsi:type="dcterms:W3CDTF">2024-05-07T18:45:04Z</dcterms:modified>
</cp:coreProperties>
</file>